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2"/>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charset="1" panose="00000500000000000000"/>
      <p:regular r:id="rId10"/>
    </p:embeddedFont>
    <p:embeddedFont>
      <p:font typeface="HK Grotesk Bold" charset="1" panose="00000800000000000000"/>
      <p:regular r:id="rId11"/>
    </p:embeddedFont>
    <p:embeddedFont>
      <p:font typeface="HK Grotesk Italics" charset="1" panose="00000500000000000000"/>
      <p:regular r:id="rId12"/>
    </p:embeddedFont>
    <p:embeddedFont>
      <p:font typeface="HK Grotesk Bold Italics" charset="1" panose="00000800000000000000"/>
      <p:regular r:id="rId13"/>
    </p:embeddedFont>
    <p:embeddedFont>
      <p:font typeface="HK Grotesk Light" charset="1" panose="00000400000000000000"/>
      <p:regular r:id="rId14"/>
    </p:embeddedFont>
    <p:embeddedFont>
      <p:font typeface="HK Grotesk Light Italics" charset="1" panose="00000400000000000000"/>
      <p:regular r:id="rId15"/>
    </p:embeddedFont>
    <p:embeddedFont>
      <p:font typeface="HK Grotesk Medium" charset="1" panose="00000600000000000000"/>
      <p:regular r:id="rId16"/>
    </p:embeddedFont>
    <p:embeddedFont>
      <p:font typeface="HK Grotesk Medium Italics" charset="1" panose="00000600000000000000"/>
      <p:regular r:id="rId17"/>
    </p:embeddedFont>
    <p:embeddedFont>
      <p:font typeface="HK Grotesk Semi-Bold" charset="1" panose="00000700000000000000"/>
      <p:regular r:id="rId18"/>
    </p:embeddedFont>
    <p:embeddedFont>
      <p:font typeface="HK Grotesk Semi-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notesMasters/notesMaster1.xml" Type="http://schemas.openxmlformats.org/officeDocument/2006/relationships/notesMaster"/><Relationship Id="rId33" Target="theme/theme2.xml" Type="http://schemas.openxmlformats.org/officeDocument/2006/relationships/theme"/><Relationship Id="rId34" Target="notesSlides/notesSlide1.xml" Type="http://schemas.openxmlformats.org/officeDocument/2006/relationships/notesSlide"/><Relationship Id="rId35" Target="notesSlides/notesSlide2.xml" Type="http://schemas.openxmlformats.org/officeDocument/2006/relationships/notesSlide"/><Relationship Id="rId36" Target="notesSlides/notesSlide3.xml" Type="http://schemas.openxmlformats.org/officeDocument/2006/relationships/notesSlide"/><Relationship Id="rId37" Target="notesSlides/notesSlide4.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What led you to be interested in this topic?</a:t>
            </a:r>
          </a:p>
          <a:p>
            <a:r>
              <a:rPr lang="en-US"/>
              <a:t/>
            </a:r>
          </a:p>
          <a:p>
            <a:r>
              <a:rPr lang="en-US"/>
              <a:t>How do you see yourself as a researcher in your discipline after completing this project?</a:t>
            </a:r>
          </a:p>
          <a:p>
            <a:r>
              <a:rPr lang="en-US"/>
              <a:t/>
            </a:r>
          </a:p>
          <a:p>
            <a:r>
              <a:rPr lang="en-US"/>
              <a:t>What makes this for on-device over other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Large Language Models (LLMs) have made significant breakthroughs in natural language processing (NLP) tasks, such as language translation and text generation. These models, powered by advanced deep learning techniques, have revolutionized the field of NLP and opened up new possibilities for understanding and generating human-like text. By leveraging massive amounts of data and complex algorithms, LLMs have achieved unprecedented levels of performance in various language-related tasks, captivating researchers and industry professionals alike.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intuition behind training LLMs lies in the vast amount of data used to develop their understanding of language. Being trained on massive datasets that include a wide variety of texts, ranging from books and articles to websites and social media. Through this exposure, the model learns to recognize patterns, grammar rules, word associations, and contextual meanings present in human language. By tailoring the data to a particular domain or task, the model can learn context-specific information, patterns, and nuances that are crucial for excelling at that specific task.</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computational and hardware requirements associated with LLMs often require specialized hardware even for prediction, let alone training. Therefore the need for good quality models that perform well in constrained resource environments is paramount. Addressing this problem is crucial to making LLMs more widely available and practical for various applications, from mobile devices to edge computing and offline use-cases.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17" Target="../media/image17.png" Type="http://schemas.openxmlformats.org/officeDocument/2006/relationships/image"/><Relationship Id="rId18" Target="../media/image18.svg" Type="http://schemas.openxmlformats.org/officeDocument/2006/relationships/image"/><Relationship Id="rId19" Target="../media/image19.png" Type="http://schemas.openxmlformats.org/officeDocument/2006/relationships/image"/><Relationship Id="rId2" Target="../notesSlides/notesSlide1.xml" Type="http://schemas.openxmlformats.org/officeDocument/2006/relationships/notesSlide"/><Relationship Id="rId20" Target="../media/image20.svg" Type="http://schemas.openxmlformats.org/officeDocument/2006/relationships/image"/><Relationship Id="rId21" Target="../media/image21.png" Type="http://schemas.openxmlformats.org/officeDocument/2006/relationships/image"/><Relationship Id="rId22" Target="../media/image22.svg" Type="http://schemas.openxmlformats.org/officeDocument/2006/relationships/image"/><Relationship Id="rId23" Target="../media/image23.png" Type="http://schemas.openxmlformats.org/officeDocument/2006/relationships/image"/><Relationship Id="rId24" Target="../media/image24.svg" Type="http://schemas.openxmlformats.org/officeDocument/2006/relationships/image"/><Relationship Id="rId25" Target="../media/image25.png" Type="http://schemas.openxmlformats.org/officeDocument/2006/relationships/image"/><Relationship Id="rId26" Target="../media/image26.png" Type="http://schemas.openxmlformats.org/officeDocument/2006/relationships/image"/><Relationship Id="rId27" Target="../media/image27.png" Type="http://schemas.openxmlformats.org/officeDocument/2006/relationships/image"/><Relationship Id="rId28" Target="../media/image28.svg" Type="http://schemas.openxmlformats.org/officeDocument/2006/relationships/image"/><Relationship Id="rId29" Target="../media/image29.png" Type="http://schemas.openxmlformats.org/officeDocument/2006/relationships/image"/><Relationship Id="rId3" Target="../media/image3.jpeg" Type="http://schemas.openxmlformats.org/officeDocument/2006/relationships/image"/><Relationship Id="rId30" Target="../media/image30.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notesSlides/notesSlide3.xml" Type="http://schemas.openxmlformats.org/officeDocument/2006/relationships/notesSlide"/><Relationship Id="rId3" Target="../media/image3.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5.png" Type="http://schemas.openxmlformats.org/officeDocument/2006/relationships/image"/><Relationship Id="rId4" Target="../media/image3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29200"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3429830" y="5998372"/>
            <a:ext cx="11292762" cy="8229600"/>
          </a:xfrm>
          <a:custGeom>
            <a:avLst/>
            <a:gdLst/>
            <a:ahLst/>
            <a:cxnLst/>
            <a:rect r="r" b="b" t="t" l="l"/>
            <a:pathLst>
              <a:path h="8229600" w="11292762">
                <a:moveTo>
                  <a:pt x="0" y="0"/>
                </a:moveTo>
                <a:lnTo>
                  <a:pt x="11292762" y="0"/>
                </a:lnTo>
                <a:lnTo>
                  <a:pt x="11292762" y="8229600"/>
                </a:lnTo>
                <a:lnTo>
                  <a:pt x="0" y="8229600"/>
                </a:lnTo>
                <a:lnTo>
                  <a:pt x="0" y="0"/>
                </a:lnTo>
                <a:close/>
              </a:path>
            </a:pathLst>
          </a:custGeom>
          <a:blipFill>
            <a:blip r:embed="rId3"/>
            <a:stretch>
              <a:fillRect l="0" t="0" r="0" b="0"/>
            </a:stretch>
          </a:blipFill>
        </p:spPr>
      </p:sp>
      <p:sp>
        <p:nvSpPr>
          <p:cNvPr name="TextBox 4" id="4"/>
          <p:cNvSpPr txBox="true"/>
          <p:nvPr/>
        </p:nvSpPr>
        <p:spPr>
          <a:xfrm rot="0">
            <a:off x="5657022" y="1920823"/>
            <a:ext cx="7075639" cy="4077549"/>
          </a:xfrm>
          <a:prstGeom prst="rect">
            <a:avLst/>
          </a:prstGeom>
        </p:spPr>
        <p:txBody>
          <a:bodyPr anchor="t" rtlCol="false" tIns="0" lIns="0" bIns="0" rIns="0">
            <a:spAutoFit/>
          </a:bodyPr>
          <a:lstStyle/>
          <a:p>
            <a:pPr algn="ctr">
              <a:lnSpc>
                <a:spcPts val="6491"/>
              </a:lnSpc>
            </a:pPr>
            <a:r>
              <a:rPr lang="en-US" sz="6241">
                <a:solidFill>
                  <a:srgbClr val="FFFFFF"/>
                </a:solidFill>
                <a:latin typeface="HK Grotesk Bold"/>
              </a:rPr>
              <a:t>Next-Generation Language Model for On-Device Natural Language Processing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2359" r="20187" b="2746"/>
          <a:stretch>
            <a:fillRect/>
          </a:stretch>
        </p:blipFill>
        <p:spPr>
          <a:xfrm flipH="true" flipV="false">
            <a:off x="0" y="0"/>
            <a:ext cx="18288000" cy="10287000"/>
          </a:xfrm>
          <a:prstGeom prst="rect">
            <a:avLst/>
          </a:prstGeom>
        </p:spPr>
      </p:pic>
      <p:grpSp>
        <p:nvGrpSpPr>
          <p:cNvPr name="Group 3" id="3"/>
          <p:cNvGrpSpPr/>
          <p:nvPr/>
        </p:nvGrpSpPr>
        <p:grpSpPr>
          <a:xfrm rot="0">
            <a:off x="12027618" y="3066659"/>
            <a:ext cx="4991100" cy="6191641"/>
            <a:chOff x="0" y="0"/>
            <a:chExt cx="1688347" cy="2094456"/>
          </a:xfrm>
        </p:grpSpPr>
        <p:sp>
          <p:nvSpPr>
            <p:cNvPr name="Freeform 4" id="4"/>
            <p:cNvSpPr/>
            <p:nvPr/>
          </p:nvSpPr>
          <p:spPr>
            <a:xfrm flipH="false" flipV="false" rot="0">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71831"/>
            </a:solidFill>
          </p:spPr>
        </p:sp>
      </p:grpSp>
      <p:grpSp>
        <p:nvGrpSpPr>
          <p:cNvPr name="Group 5" id="5"/>
          <p:cNvGrpSpPr/>
          <p:nvPr/>
        </p:nvGrpSpPr>
        <p:grpSpPr>
          <a:xfrm rot="0">
            <a:off x="6648450" y="3066659"/>
            <a:ext cx="4991100" cy="6191641"/>
            <a:chOff x="0" y="0"/>
            <a:chExt cx="1688347" cy="2094456"/>
          </a:xfrm>
        </p:grpSpPr>
        <p:sp>
          <p:nvSpPr>
            <p:cNvPr name="Freeform 6" id="6"/>
            <p:cNvSpPr/>
            <p:nvPr/>
          </p:nvSpPr>
          <p:spPr>
            <a:xfrm flipH="false" flipV="false" rot="0">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71831"/>
            </a:solidFill>
          </p:spPr>
        </p:sp>
      </p:grpSp>
      <p:grpSp>
        <p:nvGrpSpPr>
          <p:cNvPr name="Group 7" id="7"/>
          <p:cNvGrpSpPr/>
          <p:nvPr/>
        </p:nvGrpSpPr>
        <p:grpSpPr>
          <a:xfrm rot="0">
            <a:off x="1269282" y="3066659"/>
            <a:ext cx="4991100" cy="5376253"/>
            <a:chOff x="0" y="0"/>
            <a:chExt cx="1688347" cy="1818634"/>
          </a:xfrm>
        </p:grpSpPr>
        <p:sp>
          <p:nvSpPr>
            <p:cNvPr name="Freeform 8" id="8"/>
            <p:cNvSpPr/>
            <p:nvPr/>
          </p:nvSpPr>
          <p:spPr>
            <a:xfrm flipH="false" flipV="false" rot="0">
              <a:off x="0" y="0"/>
              <a:ext cx="1688348" cy="1818634"/>
            </a:xfrm>
            <a:custGeom>
              <a:avLst/>
              <a:gdLst/>
              <a:ahLst/>
              <a:cxnLst/>
              <a:rect r="r" b="b" t="t" l="l"/>
              <a:pathLst>
                <a:path h="1818634" w="1688348">
                  <a:moveTo>
                    <a:pt x="1563887" y="1818634"/>
                  </a:moveTo>
                  <a:lnTo>
                    <a:pt x="124460" y="1818634"/>
                  </a:lnTo>
                  <a:cubicBezTo>
                    <a:pt x="55880" y="1818634"/>
                    <a:pt x="0" y="1762754"/>
                    <a:pt x="0" y="1694174"/>
                  </a:cubicBezTo>
                  <a:lnTo>
                    <a:pt x="0" y="124460"/>
                  </a:lnTo>
                  <a:cubicBezTo>
                    <a:pt x="0" y="55880"/>
                    <a:pt x="55880" y="0"/>
                    <a:pt x="124460" y="0"/>
                  </a:cubicBezTo>
                  <a:lnTo>
                    <a:pt x="1563887" y="0"/>
                  </a:lnTo>
                  <a:cubicBezTo>
                    <a:pt x="1632467" y="0"/>
                    <a:pt x="1688348" y="55880"/>
                    <a:pt x="1688348" y="124460"/>
                  </a:cubicBezTo>
                  <a:lnTo>
                    <a:pt x="1688348" y="1694174"/>
                  </a:lnTo>
                  <a:cubicBezTo>
                    <a:pt x="1688348" y="1762754"/>
                    <a:pt x="1632467" y="1818634"/>
                    <a:pt x="1563887" y="1818634"/>
                  </a:cubicBezTo>
                  <a:close/>
                </a:path>
              </a:pathLst>
            </a:custGeom>
            <a:solidFill>
              <a:srgbClr val="171831"/>
            </a:solidFill>
          </p:spPr>
        </p:sp>
      </p:grpSp>
      <p:grpSp>
        <p:nvGrpSpPr>
          <p:cNvPr name="Group 9" id="9"/>
          <p:cNvGrpSpPr/>
          <p:nvPr/>
        </p:nvGrpSpPr>
        <p:grpSpPr>
          <a:xfrm rot="0">
            <a:off x="1269282" y="5587186"/>
            <a:ext cx="4991100" cy="3671114"/>
            <a:chOff x="0" y="0"/>
            <a:chExt cx="1688347" cy="1241833"/>
          </a:xfrm>
        </p:grpSpPr>
        <p:sp>
          <p:nvSpPr>
            <p:cNvPr name="Freeform 10" id="10"/>
            <p:cNvSpPr/>
            <p:nvPr/>
          </p:nvSpPr>
          <p:spPr>
            <a:xfrm flipH="false" flipV="false" rot="0">
              <a:off x="0" y="0"/>
              <a:ext cx="1688348" cy="1241834"/>
            </a:xfrm>
            <a:custGeom>
              <a:avLst/>
              <a:gdLst/>
              <a:ahLst/>
              <a:cxnLst/>
              <a:rect r="r" b="b" t="t" l="l"/>
              <a:pathLst>
                <a:path h="1241834" w="1688348">
                  <a:moveTo>
                    <a:pt x="1563887" y="1241833"/>
                  </a:moveTo>
                  <a:lnTo>
                    <a:pt x="124460" y="1241833"/>
                  </a:lnTo>
                  <a:cubicBezTo>
                    <a:pt x="55880" y="1241833"/>
                    <a:pt x="0" y="1185953"/>
                    <a:pt x="0" y="1117373"/>
                  </a:cubicBezTo>
                  <a:lnTo>
                    <a:pt x="0" y="124460"/>
                  </a:lnTo>
                  <a:cubicBezTo>
                    <a:pt x="0" y="55880"/>
                    <a:pt x="55880" y="0"/>
                    <a:pt x="124460" y="0"/>
                  </a:cubicBezTo>
                  <a:lnTo>
                    <a:pt x="1563887" y="0"/>
                  </a:lnTo>
                  <a:cubicBezTo>
                    <a:pt x="1632467" y="0"/>
                    <a:pt x="1688348" y="55880"/>
                    <a:pt x="1688348" y="124460"/>
                  </a:cubicBezTo>
                  <a:lnTo>
                    <a:pt x="1688348" y="1117374"/>
                  </a:lnTo>
                  <a:cubicBezTo>
                    <a:pt x="1688348" y="1185954"/>
                    <a:pt x="1632467" y="1241834"/>
                    <a:pt x="1563887" y="1241834"/>
                  </a:cubicBezTo>
                  <a:close/>
                </a:path>
              </a:pathLst>
            </a:custGeom>
            <a:solidFill>
              <a:srgbClr val="2D2E5F"/>
            </a:solidFill>
          </p:spPr>
        </p:sp>
      </p:grpSp>
      <p:grpSp>
        <p:nvGrpSpPr>
          <p:cNvPr name="Group 11" id="11"/>
          <p:cNvGrpSpPr/>
          <p:nvPr/>
        </p:nvGrpSpPr>
        <p:grpSpPr>
          <a:xfrm rot="0">
            <a:off x="6648450" y="5587186"/>
            <a:ext cx="4991100" cy="3671114"/>
            <a:chOff x="0" y="0"/>
            <a:chExt cx="1688347" cy="1241833"/>
          </a:xfrm>
        </p:grpSpPr>
        <p:sp>
          <p:nvSpPr>
            <p:cNvPr name="Freeform 12" id="12"/>
            <p:cNvSpPr/>
            <p:nvPr/>
          </p:nvSpPr>
          <p:spPr>
            <a:xfrm flipH="false" flipV="false" rot="0">
              <a:off x="0" y="0"/>
              <a:ext cx="1688348" cy="1241834"/>
            </a:xfrm>
            <a:custGeom>
              <a:avLst/>
              <a:gdLst/>
              <a:ahLst/>
              <a:cxnLst/>
              <a:rect r="r" b="b" t="t" l="l"/>
              <a:pathLst>
                <a:path h="1241834" w="1688348">
                  <a:moveTo>
                    <a:pt x="1563887" y="1241833"/>
                  </a:moveTo>
                  <a:lnTo>
                    <a:pt x="124460" y="1241833"/>
                  </a:lnTo>
                  <a:cubicBezTo>
                    <a:pt x="55880" y="1241833"/>
                    <a:pt x="0" y="1185953"/>
                    <a:pt x="0" y="1117373"/>
                  </a:cubicBezTo>
                  <a:lnTo>
                    <a:pt x="0" y="124460"/>
                  </a:lnTo>
                  <a:cubicBezTo>
                    <a:pt x="0" y="55880"/>
                    <a:pt x="55880" y="0"/>
                    <a:pt x="124460" y="0"/>
                  </a:cubicBezTo>
                  <a:lnTo>
                    <a:pt x="1563887" y="0"/>
                  </a:lnTo>
                  <a:cubicBezTo>
                    <a:pt x="1632467" y="0"/>
                    <a:pt x="1688348" y="55880"/>
                    <a:pt x="1688348" y="124460"/>
                  </a:cubicBezTo>
                  <a:lnTo>
                    <a:pt x="1688348" y="1117374"/>
                  </a:lnTo>
                  <a:cubicBezTo>
                    <a:pt x="1688348" y="1185954"/>
                    <a:pt x="1632467" y="1241834"/>
                    <a:pt x="1563887" y="1241834"/>
                  </a:cubicBezTo>
                  <a:close/>
                </a:path>
              </a:pathLst>
            </a:custGeom>
            <a:solidFill>
              <a:srgbClr val="2D2E5F"/>
            </a:solidFill>
          </p:spPr>
        </p:sp>
      </p:grpSp>
      <p:grpSp>
        <p:nvGrpSpPr>
          <p:cNvPr name="Group 13" id="13"/>
          <p:cNvGrpSpPr/>
          <p:nvPr/>
        </p:nvGrpSpPr>
        <p:grpSpPr>
          <a:xfrm rot="0">
            <a:off x="12027618" y="5587186"/>
            <a:ext cx="4991100" cy="3671114"/>
            <a:chOff x="0" y="0"/>
            <a:chExt cx="1688347" cy="1241833"/>
          </a:xfrm>
        </p:grpSpPr>
        <p:sp>
          <p:nvSpPr>
            <p:cNvPr name="Freeform 14" id="14"/>
            <p:cNvSpPr/>
            <p:nvPr/>
          </p:nvSpPr>
          <p:spPr>
            <a:xfrm flipH="false" flipV="false" rot="0">
              <a:off x="0" y="0"/>
              <a:ext cx="1688348" cy="1241834"/>
            </a:xfrm>
            <a:custGeom>
              <a:avLst/>
              <a:gdLst/>
              <a:ahLst/>
              <a:cxnLst/>
              <a:rect r="r" b="b" t="t" l="l"/>
              <a:pathLst>
                <a:path h="1241834" w="1688348">
                  <a:moveTo>
                    <a:pt x="1563887" y="1241833"/>
                  </a:moveTo>
                  <a:lnTo>
                    <a:pt x="124460" y="1241833"/>
                  </a:lnTo>
                  <a:cubicBezTo>
                    <a:pt x="55880" y="1241833"/>
                    <a:pt x="0" y="1185953"/>
                    <a:pt x="0" y="1117373"/>
                  </a:cubicBezTo>
                  <a:lnTo>
                    <a:pt x="0" y="124460"/>
                  </a:lnTo>
                  <a:cubicBezTo>
                    <a:pt x="0" y="55880"/>
                    <a:pt x="55880" y="0"/>
                    <a:pt x="124460" y="0"/>
                  </a:cubicBezTo>
                  <a:lnTo>
                    <a:pt x="1563887" y="0"/>
                  </a:lnTo>
                  <a:cubicBezTo>
                    <a:pt x="1632467" y="0"/>
                    <a:pt x="1688348" y="55880"/>
                    <a:pt x="1688348" y="124460"/>
                  </a:cubicBezTo>
                  <a:lnTo>
                    <a:pt x="1688348" y="1117374"/>
                  </a:lnTo>
                  <a:cubicBezTo>
                    <a:pt x="1688348" y="1185954"/>
                    <a:pt x="1632467" y="1241834"/>
                    <a:pt x="1563887" y="1241834"/>
                  </a:cubicBezTo>
                  <a:close/>
                </a:path>
              </a:pathLst>
            </a:custGeom>
            <a:solidFill>
              <a:srgbClr val="2D2E5F"/>
            </a:solidFill>
          </p:spPr>
        </p:sp>
      </p:grpSp>
      <p:grpSp>
        <p:nvGrpSpPr>
          <p:cNvPr name="Group 15" id="15"/>
          <p:cNvGrpSpPr/>
          <p:nvPr/>
        </p:nvGrpSpPr>
        <p:grpSpPr>
          <a:xfrm rot="0">
            <a:off x="2215091" y="4037446"/>
            <a:ext cx="3099481" cy="3099481"/>
            <a:chOff x="0" y="0"/>
            <a:chExt cx="6350000" cy="6350000"/>
          </a:xfrm>
        </p:grpSpPr>
        <p:sp>
          <p:nvSpPr>
            <p:cNvPr name="Freeform 16" id="1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84995"/>
            </a:solidFill>
          </p:spPr>
        </p:sp>
      </p:grpSp>
      <p:grpSp>
        <p:nvGrpSpPr>
          <p:cNvPr name="Group 17" id="17"/>
          <p:cNvGrpSpPr/>
          <p:nvPr/>
        </p:nvGrpSpPr>
        <p:grpSpPr>
          <a:xfrm rot="0">
            <a:off x="7594260" y="4037446"/>
            <a:ext cx="3099481" cy="3099481"/>
            <a:chOff x="0" y="0"/>
            <a:chExt cx="6350000" cy="6350000"/>
          </a:xfrm>
        </p:grpSpPr>
        <p:sp>
          <p:nvSpPr>
            <p:cNvPr name="Freeform 18" id="1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968D4"/>
            </a:solidFill>
          </p:spPr>
        </p:sp>
      </p:grpSp>
      <p:grpSp>
        <p:nvGrpSpPr>
          <p:cNvPr name="Group 19" id="19"/>
          <p:cNvGrpSpPr/>
          <p:nvPr/>
        </p:nvGrpSpPr>
        <p:grpSpPr>
          <a:xfrm rot="0">
            <a:off x="12938182" y="4037446"/>
            <a:ext cx="3099481" cy="3099481"/>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Freeform 21" id="21"/>
          <p:cNvSpPr/>
          <p:nvPr/>
        </p:nvSpPr>
        <p:spPr>
          <a:xfrm flipH="false" flipV="false" rot="0">
            <a:off x="2922651" y="4558486"/>
            <a:ext cx="1820799" cy="2057400"/>
          </a:xfrm>
          <a:custGeom>
            <a:avLst/>
            <a:gdLst/>
            <a:ahLst/>
            <a:cxnLst/>
            <a:rect r="r" b="b" t="t" l="l"/>
            <a:pathLst>
              <a:path h="2057400" w="1820799">
                <a:moveTo>
                  <a:pt x="0" y="0"/>
                </a:moveTo>
                <a:lnTo>
                  <a:pt x="1820799" y="0"/>
                </a:lnTo>
                <a:lnTo>
                  <a:pt x="1820799"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8165870" y="4761890"/>
            <a:ext cx="1956259" cy="1650594"/>
          </a:xfrm>
          <a:custGeom>
            <a:avLst/>
            <a:gdLst/>
            <a:ahLst/>
            <a:cxnLst/>
            <a:rect r="r" b="b" t="t" l="l"/>
            <a:pathLst>
              <a:path h="1650594" w="1956259">
                <a:moveTo>
                  <a:pt x="0" y="0"/>
                </a:moveTo>
                <a:lnTo>
                  <a:pt x="1956260" y="0"/>
                </a:lnTo>
                <a:lnTo>
                  <a:pt x="1956260" y="1650593"/>
                </a:lnTo>
                <a:lnTo>
                  <a:pt x="0" y="165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3811087" y="4447856"/>
            <a:ext cx="1424162" cy="2278660"/>
          </a:xfrm>
          <a:custGeom>
            <a:avLst/>
            <a:gdLst/>
            <a:ahLst/>
            <a:cxnLst/>
            <a:rect r="r" b="b" t="t" l="l"/>
            <a:pathLst>
              <a:path h="2278660" w="1424162">
                <a:moveTo>
                  <a:pt x="0" y="0"/>
                </a:moveTo>
                <a:lnTo>
                  <a:pt x="1424163" y="0"/>
                </a:lnTo>
                <a:lnTo>
                  <a:pt x="1424163" y="2278660"/>
                </a:lnTo>
                <a:lnTo>
                  <a:pt x="0" y="2278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1234036" y="1047750"/>
            <a:ext cx="7909964"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Future Works</a:t>
            </a:r>
          </a:p>
        </p:txBody>
      </p:sp>
      <p:sp>
        <p:nvSpPr>
          <p:cNvPr name="TextBox 25" id="25"/>
          <p:cNvSpPr txBox="true"/>
          <p:nvPr/>
        </p:nvSpPr>
        <p:spPr>
          <a:xfrm rot="0">
            <a:off x="1516534" y="7582745"/>
            <a:ext cx="4496594" cy="1056513"/>
          </a:xfrm>
          <a:prstGeom prst="rect">
            <a:avLst/>
          </a:prstGeom>
        </p:spPr>
        <p:txBody>
          <a:bodyPr anchor="t" rtlCol="false" tIns="0" lIns="0" bIns="0" rIns="0">
            <a:spAutoFit/>
          </a:bodyPr>
          <a:lstStyle/>
          <a:p>
            <a:pPr algn="ctr">
              <a:lnSpc>
                <a:spcPts val="4175"/>
              </a:lnSpc>
            </a:pPr>
            <a:r>
              <a:rPr lang="en-US" sz="3599">
                <a:solidFill>
                  <a:srgbClr val="FFFFFF"/>
                </a:solidFill>
                <a:latin typeface="HK Grotesk Bold"/>
              </a:rPr>
              <a:t>Boosted</a:t>
            </a:r>
          </a:p>
          <a:p>
            <a:pPr algn="ctr">
              <a:lnSpc>
                <a:spcPts val="4175"/>
              </a:lnSpc>
            </a:pPr>
            <a:r>
              <a:rPr lang="en-US" sz="3599">
                <a:solidFill>
                  <a:srgbClr val="FFFFFF"/>
                </a:solidFill>
                <a:latin typeface="HK Grotesk Bold"/>
              </a:rPr>
              <a:t>Explanation Tuning</a:t>
            </a:r>
          </a:p>
        </p:txBody>
      </p:sp>
      <p:sp>
        <p:nvSpPr>
          <p:cNvPr name="TextBox 26" id="26"/>
          <p:cNvSpPr txBox="true"/>
          <p:nvPr/>
        </p:nvSpPr>
        <p:spPr>
          <a:xfrm rot="0">
            <a:off x="6895703" y="7582745"/>
            <a:ext cx="4496594" cy="1056513"/>
          </a:xfrm>
          <a:prstGeom prst="rect">
            <a:avLst/>
          </a:prstGeom>
        </p:spPr>
        <p:txBody>
          <a:bodyPr anchor="t" rtlCol="false" tIns="0" lIns="0" bIns="0" rIns="0">
            <a:spAutoFit/>
          </a:bodyPr>
          <a:lstStyle/>
          <a:p>
            <a:pPr algn="ctr">
              <a:lnSpc>
                <a:spcPts val="4175"/>
              </a:lnSpc>
            </a:pPr>
            <a:r>
              <a:rPr lang="en-US" sz="3599">
                <a:solidFill>
                  <a:srgbClr val="FFFFFF"/>
                </a:solidFill>
                <a:latin typeface="HK Grotesk Bold"/>
              </a:rPr>
              <a:t>Embeddings &amp;</a:t>
            </a:r>
          </a:p>
          <a:p>
            <a:pPr algn="ctr">
              <a:lnSpc>
                <a:spcPts val="4175"/>
              </a:lnSpc>
            </a:pPr>
            <a:r>
              <a:rPr lang="en-US" sz="3599">
                <a:solidFill>
                  <a:srgbClr val="FFFFFF"/>
                </a:solidFill>
                <a:latin typeface="HK Grotesk Bold"/>
              </a:rPr>
              <a:t>Vector Databases </a:t>
            </a:r>
          </a:p>
        </p:txBody>
      </p:sp>
      <p:sp>
        <p:nvSpPr>
          <p:cNvPr name="TextBox 27" id="27"/>
          <p:cNvSpPr txBox="true"/>
          <p:nvPr/>
        </p:nvSpPr>
        <p:spPr>
          <a:xfrm rot="0">
            <a:off x="12277725" y="7582745"/>
            <a:ext cx="4496594" cy="532638"/>
          </a:xfrm>
          <a:prstGeom prst="rect">
            <a:avLst/>
          </a:prstGeom>
        </p:spPr>
        <p:txBody>
          <a:bodyPr anchor="t" rtlCol="false" tIns="0" lIns="0" bIns="0" rIns="0">
            <a:spAutoFit/>
          </a:bodyPr>
          <a:lstStyle/>
          <a:p>
            <a:pPr algn="ctr">
              <a:lnSpc>
                <a:spcPts val="4175"/>
              </a:lnSpc>
            </a:pPr>
            <a:r>
              <a:rPr lang="en-US" sz="3599">
                <a:solidFill>
                  <a:srgbClr val="FFFFFF"/>
                </a:solidFill>
                <a:latin typeface="HK Grotesk Bold"/>
              </a:rPr>
              <a:t>Local Deployment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20" t="54639" r="17766" b="466"/>
          <a:stretch>
            <a:fillRect/>
          </a:stretch>
        </p:blipFill>
        <p:spPr>
          <a:xfrm flipH="false" flipV="false">
            <a:off x="0" y="0"/>
            <a:ext cx="18288000" cy="10287000"/>
          </a:xfrm>
          <a:prstGeom prst="rect">
            <a:avLst/>
          </a:prstGeom>
        </p:spPr>
      </p:pic>
      <p:grpSp>
        <p:nvGrpSpPr>
          <p:cNvPr name="Group 3" id="3"/>
          <p:cNvGrpSpPr/>
          <p:nvPr/>
        </p:nvGrpSpPr>
        <p:grpSpPr>
          <a:xfrm rot="0">
            <a:off x="1234036" y="3945677"/>
            <a:ext cx="4282521" cy="5312623"/>
            <a:chOff x="0" y="0"/>
            <a:chExt cx="1688347" cy="2094456"/>
          </a:xfrm>
        </p:grpSpPr>
        <p:sp>
          <p:nvSpPr>
            <p:cNvPr name="Freeform 4" id="4"/>
            <p:cNvSpPr/>
            <p:nvPr/>
          </p:nvSpPr>
          <p:spPr>
            <a:xfrm flipH="false" flipV="false" rot="0">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F2044"/>
            </a:solidFill>
          </p:spPr>
        </p:sp>
      </p:grpSp>
      <p:grpSp>
        <p:nvGrpSpPr>
          <p:cNvPr name="Group 5" id="5"/>
          <p:cNvGrpSpPr/>
          <p:nvPr/>
        </p:nvGrpSpPr>
        <p:grpSpPr>
          <a:xfrm rot="0">
            <a:off x="5758441" y="3945677"/>
            <a:ext cx="4282521" cy="5312623"/>
            <a:chOff x="0" y="0"/>
            <a:chExt cx="1688347" cy="2094456"/>
          </a:xfrm>
        </p:grpSpPr>
        <p:sp>
          <p:nvSpPr>
            <p:cNvPr name="Freeform 6" id="6"/>
            <p:cNvSpPr/>
            <p:nvPr/>
          </p:nvSpPr>
          <p:spPr>
            <a:xfrm flipH="false" flipV="false" rot="0">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F2044"/>
            </a:solidFill>
          </p:spPr>
        </p:sp>
      </p:grpSp>
      <p:grpSp>
        <p:nvGrpSpPr>
          <p:cNvPr name="Group 7" id="7"/>
          <p:cNvGrpSpPr/>
          <p:nvPr/>
        </p:nvGrpSpPr>
        <p:grpSpPr>
          <a:xfrm rot="0">
            <a:off x="10282847" y="3945677"/>
            <a:ext cx="4282521" cy="5312623"/>
            <a:chOff x="0" y="0"/>
            <a:chExt cx="1688347" cy="2094456"/>
          </a:xfrm>
        </p:grpSpPr>
        <p:sp>
          <p:nvSpPr>
            <p:cNvPr name="Freeform 8" id="8"/>
            <p:cNvSpPr/>
            <p:nvPr/>
          </p:nvSpPr>
          <p:spPr>
            <a:xfrm flipH="false" flipV="false" rot="0">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F2044"/>
            </a:solidFill>
          </p:spPr>
        </p:sp>
      </p:grpSp>
      <p:grpSp>
        <p:nvGrpSpPr>
          <p:cNvPr name="Group 9" id="9"/>
          <p:cNvGrpSpPr>
            <a:grpSpLocks noChangeAspect="true"/>
          </p:cNvGrpSpPr>
          <p:nvPr/>
        </p:nvGrpSpPr>
        <p:grpSpPr>
          <a:xfrm rot="0">
            <a:off x="2007693" y="5047834"/>
            <a:ext cx="2735207" cy="2735196"/>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6368" r="0" b="-43632"/>
              </a:stretch>
            </a:blipFill>
          </p:spPr>
        </p:sp>
      </p:grpSp>
      <p:grpSp>
        <p:nvGrpSpPr>
          <p:cNvPr name="Group 11" id="11"/>
          <p:cNvGrpSpPr>
            <a:grpSpLocks noChangeAspect="true"/>
          </p:cNvGrpSpPr>
          <p:nvPr/>
        </p:nvGrpSpPr>
        <p:grpSpPr>
          <a:xfrm rot="0">
            <a:off x="6532098" y="5047834"/>
            <a:ext cx="2735207" cy="2735196"/>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726" t="-2109" r="-5364" b="-61526"/>
              </a:stretch>
            </a:blipFill>
          </p:spPr>
        </p:sp>
      </p:grpSp>
      <p:grpSp>
        <p:nvGrpSpPr>
          <p:cNvPr name="Group 13" id="13"/>
          <p:cNvGrpSpPr>
            <a:grpSpLocks noChangeAspect="true"/>
          </p:cNvGrpSpPr>
          <p:nvPr/>
        </p:nvGrpSpPr>
        <p:grpSpPr>
          <a:xfrm rot="0">
            <a:off x="11056504" y="5047834"/>
            <a:ext cx="2735207" cy="2735196"/>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sp>
        <p:nvSpPr>
          <p:cNvPr name="TextBox 15" id="15"/>
          <p:cNvSpPr txBox="true"/>
          <p:nvPr/>
        </p:nvSpPr>
        <p:spPr>
          <a:xfrm rot="0">
            <a:off x="1274685" y="1170305"/>
            <a:ext cx="4241872" cy="985520"/>
          </a:xfrm>
          <a:prstGeom prst="rect">
            <a:avLst/>
          </a:prstGeom>
        </p:spPr>
        <p:txBody>
          <a:bodyPr anchor="t" rtlCol="false" tIns="0" lIns="0" bIns="0" rIns="0">
            <a:spAutoFit/>
          </a:bodyPr>
          <a:lstStyle/>
          <a:p>
            <a:pPr>
              <a:lnSpc>
                <a:spcPts val="7704"/>
              </a:lnSpc>
            </a:pPr>
            <a:r>
              <a:rPr lang="en-US" sz="6699">
                <a:solidFill>
                  <a:srgbClr val="FFFFFF"/>
                </a:solidFill>
                <a:latin typeface="HK Grotesk Bold"/>
              </a:rPr>
              <a:t>Our team</a:t>
            </a:r>
          </a:p>
        </p:txBody>
      </p:sp>
      <p:sp>
        <p:nvSpPr>
          <p:cNvPr name="TextBox 16" id="16"/>
          <p:cNvSpPr txBox="true"/>
          <p:nvPr/>
        </p:nvSpPr>
        <p:spPr>
          <a:xfrm rot="0">
            <a:off x="1702523" y="4364661"/>
            <a:ext cx="3345547" cy="371475"/>
          </a:xfrm>
          <a:prstGeom prst="rect">
            <a:avLst/>
          </a:prstGeom>
        </p:spPr>
        <p:txBody>
          <a:bodyPr anchor="t" rtlCol="false" tIns="0" lIns="0" bIns="0" rIns="0">
            <a:spAutoFit/>
          </a:bodyPr>
          <a:lstStyle/>
          <a:p>
            <a:pPr algn="ctr">
              <a:lnSpc>
                <a:spcPts val="2999"/>
              </a:lnSpc>
            </a:pPr>
            <a:r>
              <a:rPr lang="en-US" sz="2499">
                <a:solidFill>
                  <a:srgbClr val="FFFFFF"/>
                </a:solidFill>
                <a:latin typeface="HK Grotesk Bold"/>
              </a:rPr>
              <a:t>HIEN NGUYEN</a:t>
            </a:r>
          </a:p>
        </p:txBody>
      </p:sp>
      <p:sp>
        <p:nvSpPr>
          <p:cNvPr name="TextBox 17" id="17"/>
          <p:cNvSpPr txBox="true"/>
          <p:nvPr/>
        </p:nvSpPr>
        <p:spPr>
          <a:xfrm rot="0">
            <a:off x="6226929" y="8126674"/>
            <a:ext cx="3345547" cy="314325"/>
          </a:xfrm>
          <a:prstGeom prst="rect">
            <a:avLst/>
          </a:prstGeom>
        </p:spPr>
        <p:txBody>
          <a:bodyPr anchor="t" rtlCol="false" tIns="0" lIns="0" bIns="0" rIns="0">
            <a:spAutoFit/>
          </a:bodyPr>
          <a:lstStyle/>
          <a:p>
            <a:pPr algn="ctr">
              <a:lnSpc>
                <a:spcPts val="2400"/>
              </a:lnSpc>
            </a:pPr>
            <a:r>
              <a:rPr lang="en-US" sz="2000">
                <a:solidFill>
                  <a:srgbClr val="FFFFFF"/>
                </a:solidFill>
                <a:latin typeface="HK Grotesk Bold"/>
              </a:rPr>
              <a:t>Advisor</a:t>
            </a:r>
          </a:p>
        </p:txBody>
      </p:sp>
      <p:sp>
        <p:nvSpPr>
          <p:cNvPr name="TextBox 18" id="18"/>
          <p:cNvSpPr txBox="true"/>
          <p:nvPr/>
        </p:nvSpPr>
        <p:spPr>
          <a:xfrm rot="0">
            <a:off x="1702523" y="8126674"/>
            <a:ext cx="3345547" cy="314325"/>
          </a:xfrm>
          <a:prstGeom prst="rect">
            <a:avLst/>
          </a:prstGeom>
        </p:spPr>
        <p:txBody>
          <a:bodyPr anchor="t" rtlCol="false" tIns="0" lIns="0" bIns="0" rIns="0">
            <a:spAutoFit/>
          </a:bodyPr>
          <a:lstStyle/>
          <a:p>
            <a:pPr algn="ctr">
              <a:lnSpc>
                <a:spcPts val="2400"/>
              </a:lnSpc>
            </a:pPr>
            <a:r>
              <a:rPr lang="en-US" sz="2000">
                <a:solidFill>
                  <a:srgbClr val="FFFFFF"/>
                </a:solidFill>
                <a:latin typeface="HK Grotesk Bold"/>
              </a:rPr>
              <a:t>Advisor</a:t>
            </a:r>
          </a:p>
        </p:txBody>
      </p:sp>
      <p:sp>
        <p:nvSpPr>
          <p:cNvPr name="TextBox 19" id="19"/>
          <p:cNvSpPr txBox="true"/>
          <p:nvPr/>
        </p:nvSpPr>
        <p:spPr>
          <a:xfrm rot="0">
            <a:off x="10751334" y="8126674"/>
            <a:ext cx="3345547" cy="314325"/>
          </a:xfrm>
          <a:prstGeom prst="rect">
            <a:avLst/>
          </a:prstGeom>
        </p:spPr>
        <p:txBody>
          <a:bodyPr anchor="t" rtlCol="false" tIns="0" lIns="0" bIns="0" rIns="0">
            <a:spAutoFit/>
          </a:bodyPr>
          <a:lstStyle/>
          <a:p>
            <a:pPr algn="ctr">
              <a:lnSpc>
                <a:spcPts val="2400"/>
              </a:lnSpc>
            </a:pPr>
            <a:r>
              <a:rPr lang="en-US" sz="2000">
                <a:solidFill>
                  <a:srgbClr val="FFFFFF"/>
                </a:solidFill>
                <a:latin typeface="HK Grotesk Bold"/>
              </a:rPr>
              <a:t>Researcher</a:t>
            </a:r>
          </a:p>
        </p:txBody>
      </p:sp>
      <p:sp>
        <p:nvSpPr>
          <p:cNvPr name="TextBox 20" id="20"/>
          <p:cNvSpPr txBox="true"/>
          <p:nvPr/>
        </p:nvSpPr>
        <p:spPr>
          <a:xfrm rot="0">
            <a:off x="6226929" y="4364661"/>
            <a:ext cx="3345547" cy="371475"/>
          </a:xfrm>
          <a:prstGeom prst="rect">
            <a:avLst/>
          </a:prstGeom>
        </p:spPr>
        <p:txBody>
          <a:bodyPr anchor="t" rtlCol="false" tIns="0" lIns="0" bIns="0" rIns="0">
            <a:spAutoFit/>
          </a:bodyPr>
          <a:lstStyle/>
          <a:p>
            <a:pPr algn="ctr">
              <a:lnSpc>
                <a:spcPts val="2999"/>
              </a:lnSpc>
            </a:pPr>
            <a:r>
              <a:rPr lang="en-US" sz="2499">
                <a:solidFill>
                  <a:srgbClr val="FFFFFF"/>
                </a:solidFill>
                <a:latin typeface="HK Grotesk Bold"/>
              </a:rPr>
              <a:t>SUMAN SAHA</a:t>
            </a:r>
          </a:p>
        </p:txBody>
      </p:sp>
      <p:sp>
        <p:nvSpPr>
          <p:cNvPr name="TextBox 21" id="21"/>
          <p:cNvSpPr txBox="true"/>
          <p:nvPr/>
        </p:nvSpPr>
        <p:spPr>
          <a:xfrm rot="0">
            <a:off x="10751334" y="4364661"/>
            <a:ext cx="3345547" cy="371475"/>
          </a:xfrm>
          <a:prstGeom prst="rect">
            <a:avLst/>
          </a:prstGeom>
        </p:spPr>
        <p:txBody>
          <a:bodyPr anchor="t" rtlCol="false" tIns="0" lIns="0" bIns="0" rIns="0">
            <a:spAutoFit/>
          </a:bodyPr>
          <a:lstStyle/>
          <a:p>
            <a:pPr algn="ctr">
              <a:lnSpc>
                <a:spcPts val="2999"/>
              </a:lnSpc>
            </a:pPr>
            <a:r>
              <a:rPr lang="en-US" sz="2499">
                <a:solidFill>
                  <a:srgbClr val="FFFFFF"/>
                </a:solidFill>
                <a:latin typeface="HK Grotesk Bold"/>
              </a:rPr>
              <a:t>ADITYA KENDRE</a:t>
            </a:r>
          </a:p>
        </p:txBody>
      </p:sp>
      <p:sp>
        <p:nvSpPr>
          <p:cNvPr name="TextBox 22" id="22"/>
          <p:cNvSpPr txBox="true"/>
          <p:nvPr/>
        </p:nvSpPr>
        <p:spPr>
          <a:xfrm rot="0">
            <a:off x="1560300" y="8491636"/>
            <a:ext cx="3629992" cy="576199"/>
          </a:xfrm>
          <a:prstGeom prst="rect">
            <a:avLst/>
          </a:prstGeom>
        </p:spPr>
        <p:txBody>
          <a:bodyPr anchor="t" rtlCol="false" tIns="0" lIns="0" bIns="0" rIns="0">
            <a:spAutoFit/>
          </a:bodyPr>
          <a:lstStyle/>
          <a:p>
            <a:pPr algn="ctr">
              <a:lnSpc>
                <a:spcPts val="2317"/>
              </a:lnSpc>
            </a:pPr>
            <a:r>
              <a:rPr lang="en-US" sz="1899">
                <a:solidFill>
                  <a:srgbClr val="FFFFFF"/>
                </a:solidFill>
                <a:latin typeface="HK Grotesk Light"/>
              </a:rPr>
              <a:t>Computer Science, Engineering, and Technology</a:t>
            </a:r>
          </a:p>
        </p:txBody>
      </p:sp>
      <p:sp>
        <p:nvSpPr>
          <p:cNvPr name="TextBox 23" id="23"/>
          <p:cNvSpPr txBox="true"/>
          <p:nvPr/>
        </p:nvSpPr>
        <p:spPr>
          <a:xfrm rot="0">
            <a:off x="6069874" y="8491636"/>
            <a:ext cx="3659655" cy="290449"/>
          </a:xfrm>
          <a:prstGeom prst="rect">
            <a:avLst/>
          </a:prstGeom>
        </p:spPr>
        <p:txBody>
          <a:bodyPr anchor="t" rtlCol="false" tIns="0" lIns="0" bIns="0" rIns="0">
            <a:spAutoFit/>
          </a:bodyPr>
          <a:lstStyle/>
          <a:p>
            <a:pPr algn="ctr">
              <a:lnSpc>
                <a:spcPts val="2317"/>
              </a:lnSpc>
            </a:pPr>
            <a:r>
              <a:rPr lang="en-US" sz="1899">
                <a:solidFill>
                  <a:srgbClr val="FFFFFF"/>
                </a:solidFill>
                <a:latin typeface="HK Grotesk Light"/>
              </a:rPr>
              <a:t>Computer Science and Engineering</a:t>
            </a:r>
          </a:p>
        </p:txBody>
      </p:sp>
      <p:sp>
        <p:nvSpPr>
          <p:cNvPr name="TextBox 24" id="24"/>
          <p:cNvSpPr txBox="true"/>
          <p:nvPr/>
        </p:nvSpPr>
        <p:spPr>
          <a:xfrm rot="0">
            <a:off x="10609112" y="8491636"/>
            <a:ext cx="3629992" cy="290449"/>
          </a:xfrm>
          <a:prstGeom prst="rect">
            <a:avLst/>
          </a:prstGeom>
        </p:spPr>
        <p:txBody>
          <a:bodyPr anchor="t" rtlCol="false" tIns="0" lIns="0" bIns="0" rIns="0">
            <a:spAutoFit/>
          </a:bodyPr>
          <a:lstStyle/>
          <a:p>
            <a:pPr algn="ctr">
              <a:lnSpc>
                <a:spcPts val="2317"/>
              </a:lnSpc>
            </a:pPr>
            <a:r>
              <a:rPr lang="en-US" sz="1899">
                <a:solidFill>
                  <a:srgbClr val="FFFFFF"/>
                </a:solidFill>
                <a:latin typeface="HK Grotesk Light"/>
              </a:rPr>
              <a:t>CS Student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20" t="54639" r="17766" b="466"/>
          <a:stretch>
            <a:fillRect/>
          </a:stretch>
        </p:blipFill>
        <p:spPr>
          <a:xfrm flipH="false" flipV="false">
            <a:off x="0" y="0"/>
            <a:ext cx="18288000" cy="10287000"/>
          </a:xfrm>
          <a:prstGeom prst="rect">
            <a:avLst/>
          </a:prstGeom>
        </p:spPr>
      </p:pic>
      <p:sp>
        <p:nvSpPr>
          <p:cNvPr name="TextBox 3" id="3"/>
          <p:cNvSpPr txBox="true"/>
          <p:nvPr/>
        </p:nvSpPr>
        <p:spPr>
          <a:xfrm rot="0">
            <a:off x="1258417" y="1331992"/>
            <a:ext cx="6538912"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Questoins</a:t>
            </a:r>
          </a:p>
        </p:txBody>
      </p:sp>
      <p:sp>
        <p:nvSpPr>
          <p:cNvPr name="TextBox 4" id="4"/>
          <p:cNvSpPr txBox="true"/>
          <p:nvPr/>
        </p:nvSpPr>
        <p:spPr>
          <a:xfrm rot="0">
            <a:off x="1028700" y="3335383"/>
            <a:ext cx="14833704" cy="5015038"/>
          </a:xfrm>
          <a:prstGeom prst="rect">
            <a:avLst/>
          </a:prstGeom>
        </p:spPr>
        <p:txBody>
          <a:bodyPr anchor="t" rtlCol="false" tIns="0" lIns="0" bIns="0" rIns="0">
            <a:spAutoFit/>
          </a:bodyPr>
          <a:lstStyle/>
          <a:p>
            <a:pPr marL="1237592" indent="-618796" lvl="1">
              <a:lnSpc>
                <a:spcPts val="6649"/>
              </a:lnSpc>
              <a:buFont typeface="Arial"/>
              <a:buChar char="•"/>
            </a:pPr>
            <a:r>
              <a:rPr lang="en-US" sz="5732">
                <a:solidFill>
                  <a:srgbClr val="FFFFFF"/>
                </a:solidFill>
                <a:latin typeface="HK Grotesk"/>
              </a:rPr>
              <a:t>What led you to be interested in this topic?</a:t>
            </a:r>
          </a:p>
          <a:p>
            <a:pPr marL="1237592" indent="-618796" lvl="1">
              <a:lnSpc>
                <a:spcPts val="6649"/>
              </a:lnSpc>
              <a:buFont typeface="Arial"/>
              <a:buChar char="•"/>
            </a:pPr>
            <a:r>
              <a:rPr lang="en-US" sz="5732">
                <a:solidFill>
                  <a:srgbClr val="FFFFFF"/>
                </a:solidFill>
                <a:latin typeface="HK Grotesk"/>
              </a:rPr>
              <a:t>How do you see yourself as a researcher in your discipline after completing this project?</a:t>
            </a:r>
          </a:p>
          <a:p>
            <a:pPr marL="1237592" indent="-618796" lvl="1">
              <a:lnSpc>
                <a:spcPts val="6649"/>
              </a:lnSpc>
              <a:buFont typeface="Arial"/>
              <a:buChar char="•"/>
            </a:pPr>
            <a:r>
              <a:rPr lang="en-US" sz="5732">
                <a:solidFill>
                  <a:srgbClr val="FFFFFF"/>
                </a:solidFill>
                <a:latin typeface="HK Grotesk"/>
              </a:rPr>
              <a:t>What makes this for on-device over other models?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2420" t="54639" r="17766" b="466"/>
          <a:stretch>
            <a:fillRect/>
          </a:stretch>
        </p:blipFill>
        <p:spPr>
          <a:xfrm flipH="false" flipV="false">
            <a:off x="0" y="0"/>
            <a:ext cx="18288000" cy="10287000"/>
          </a:xfrm>
          <a:prstGeom prst="rect">
            <a:avLst/>
          </a:prstGeom>
        </p:spPr>
      </p:pic>
      <p:sp>
        <p:nvSpPr>
          <p:cNvPr name="Freeform 3" id="3"/>
          <p:cNvSpPr/>
          <p:nvPr/>
        </p:nvSpPr>
        <p:spPr>
          <a:xfrm flipH="false" flipV="false" rot="0">
            <a:off x="857081" y="1201896"/>
            <a:ext cx="2926266" cy="1725518"/>
          </a:xfrm>
          <a:custGeom>
            <a:avLst/>
            <a:gdLst/>
            <a:ahLst/>
            <a:cxnLst/>
            <a:rect r="r" b="b" t="t" l="l"/>
            <a:pathLst>
              <a:path h="1725518" w="2926266">
                <a:moveTo>
                  <a:pt x="0" y="0"/>
                </a:moveTo>
                <a:lnTo>
                  <a:pt x="2926265" y="0"/>
                </a:lnTo>
                <a:lnTo>
                  <a:pt x="2926265" y="1725518"/>
                </a:lnTo>
                <a:lnTo>
                  <a:pt x="0" y="1725518"/>
                </a:lnTo>
                <a:lnTo>
                  <a:pt x="0" y="0"/>
                </a:lnTo>
                <a:close/>
              </a:path>
            </a:pathLst>
          </a:custGeom>
          <a:blipFill>
            <a:blip r:embed="rId4"/>
            <a:stretch>
              <a:fillRect l="0" t="0" r="0" b="0"/>
            </a:stretch>
          </a:blipFill>
        </p:spPr>
      </p:sp>
      <p:grpSp>
        <p:nvGrpSpPr>
          <p:cNvPr name="Group 4" id="4"/>
          <p:cNvGrpSpPr/>
          <p:nvPr/>
        </p:nvGrpSpPr>
        <p:grpSpPr>
          <a:xfrm rot="0">
            <a:off x="12867370" y="1179154"/>
            <a:ext cx="4903881" cy="1721070"/>
            <a:chOff x="0" y="0"/>
            <a:chExt cx="6538508" cy="2294760"/>
          </a:xfrm>
        </p:grpSpPr>
        <p:grpSp>
          <p:nvGrpSpPr>
            <p:cNvPr name="Group 5" id="5"/>
            <p:cNvGrpSpPr/>
            <p:nvPr/>
          </p:nvGrpSpPr>
          <p:grpSpPr>
            <a:xfrm rot="0">
              <a:off x="0" y="0"/>
              <a:ext cx="6538508" cy="2294760"/>
              <a:chOff x="0" y="0"/>
              <a:chExt cx="3575352" cy="1254808"/>
            </a:xfrm>
          </p:grpSpPr>
          <p:sp>
            <p:nvSpPr>
              <p:cNvPr name="Freeform 6" id="6"/>
              <p:cNvSpPr/>
              <p:nvPr/>
            </p:nvSpPr>
            <p:spPr>
              <a:xfrm flipH="false" flipV="false" rot="0">
                <a:off x="0" y="0"/>
                <a:ext cx="3575352" cy="1254808"/>
              </a:xfrm>
              <a:custGeom>
                <a:avLst/>
                <a:gdLst/>
                <a:ahLst/>
                <a:cxnLst/>
                <a:rect r="r" b="b" t="t" l="l"/>
                <a:pathLst>
                  <a:path h="1254808" w="3575352">
                    <a:moveTo>
                      <a:pt x="72539" y="0"/>
                    </a:moveTo>
                    <a:lnTo>
                      <a:pt x="3502813" y="0"/>
                    </a:lnTo>
                    <a:cubicBezTo>
                      <a:pt x="3542875" y="0"/>
                      <a:pt x="3575352" y="32477"/>
                      <a:pt x="3575352" y="72539"/>
                    </a:cubicBezTo>
                    <a:lnTo>
                      <a:pt x="3575352" y="1182269"/>
                    </a:lnTo>
                    <a:cubicBezTo>
                      <a:pt x="3575352" y="1201508"/>
                      <a:pt x="3567709" y="1219958"/>
                      <a:pt x="3554106" y="1233562"/>
                    </a:cubicBezTo>
                    <a:cubicBezTo>
                      <a:pt x="3540502" y="1247166"/>
                      <a:pt x="3522052" y="1254808"/>
                      <a:pt x="3502813" y="1254808"/>
                    </a:cubicBezTo>
                    <a:lnTo>
                      <a:pt x="72539" y="1254808"/>
                    </a:lnTo>
                    <a:cubicBezTo>
                      <a:pt x="32477" y="1254808"/>
                      <a:pt x="0" y="1222331"/>
                      <a:pt x="0" y="1182269"/>
                    </a:cubicBezTo>
                    <a:lnTo>
                      <a:pt x="0" y="72539"/>
                    </a:lnTo>
                    <a:cubicBezTo>
                      <a:pt x="0" y="32477"/>
                      <a:pt x="32477" y="0"/>
                      <a:pt x="72539" y="0"/>
                    </a:cubicBezTo>
                    <a:close/>
                  </a:path>
                </a:pathLst>
              </a:custGeom>
              <a:solidFill>
                <a:srgbClr val="FFFFFF">
                  <a:alpha val="80784"/>
                </a:srgbClr>
              </a:solidFill>
            </p:spPr>
          </p:sp>
          <p:sp>
            <p:nvSpPr>
              <p:cNvPr name="TextBox 7" id="7"/>
              <p:cNvSpPr txBox="true"/>
              <p:nvPr/>
            </p:nvSpPr>
            <p:spPr>
              <a:xfrm>
                <a:off x="0" y="-19050"/>
                <a:ext cx="812800" cy="831850"/>
              </a:xfrm>
              <a:prstGeom prst="rect">
                <a:avLst/>
              </a:prstGeom>
            </p:spPr>
            <p:txBody>
              <a:bodyPr anchor="ctr" rtlCol="false" tIns="27199" lIns="27199" bIns="27199" rIns="27199"/>
              <a:lstStyle/>
              <a:p>
                <a:pPr algn="ctr">
                  <a:lnSpc>
                    <a:spcPts val="2806"/>
                  </a:lnSpc>
                </a:pPr>
              </a:p>
            </p:txBody>
          </p:sp>
        </p:grpSp>
        <p:sp>
          <p:nvSpPr>
            <p:cNvPr name="Freeform 8" id="8"/>
            <p:cNvSpPr/>
            <p:nvPr/>
          </p:nvSpPr>
          <p:spPr>
            <a:xfrm flipH="false" flipV="false" rot="0">
              <a:off x="258645" y="209242"/>
              <a:ext cx="5953858" cy="1944927"/>
            </a:xfrm>
            <a:custGeom>
              <a:avLst/>
              <a:gdLst/>
              <a:ahLst/>
              <a:cxnLst/>
              <a:rect r="r" b="b" t="t" l="l"/>
              <a:pathLst>
                <a:path h="1944927" w="5953858">
                  <a:moveTo>
                    <a:pt x="0" y="0"/>
                  </a:moveTo>
                  <a:lnTo>
                    <a:pt x="5953857" y="0"/>
                  </a:lnTo>
                  <a:lnTo>
                    <a:pt x="5953857" y="1944927"/>
                  </a:lnTo>
                  <a:lnTo>
                    <a:pt x="0" y="1944927"/>
                  </a:lnTo>
                  <a:lnTo>
                    <a:pt x="0" y="0"/>
                  </a:lnTo>
                  <a:close/>
                </a:path>
              </a:pathLst>
            </a:custGeom>
            <a:blipFill>
              <a:blip r:embed="rId5"/>
              <a:stretch>
                <a:fillRect l="0" t="0" r="0" b="0"/>
              </a:stretch>
            </a:blipFill>
          </p:spPr>
        </p:sp>
      </p:grpSp>
      <p:sp>
        <p:nvSpPr>
          <p:cNvPr name="TextBox 9" id="9"/>
          <p:cNvSpPr txBox="true"/>
          <p:nvPr/>
        </p:nvSpPr>
        <p:spPr>
          <a:xfrm rot="0">
            <a:off x="616694" y="621433"/>
            <a:ext cx="16802460" cy="438768"/>
          </a:xfrm>
          <a:prstGeom prst="rect">
            <a:avLst/>
          </a:prstGeom>
        </p:spPr>
        <p:txBody>
          <a:bodyPr anchor="t" rtlCol="false" tIns="0" lIns="0" bIns="0" rIns="0">
            <a:spAutoFit/>
          </a:bodyPr>
          <a:lstStyle/>
          <a:p>
            <a:pPr algn="ctr">
              <a:lnSpc>
                <a:spcPts val="3373"/>
              </a:lnSpc>
            </a:pPr>
            <a:r>
              <a:rPr lang="en-US" sz="3243">
                <a:solidFill>
                  <a:srgbClr val="FFFFFF"/>
                </a:solidFill>
                <a:latin typeface="HK Grotesk Bold"/>
              </a:rPr>
              <a:t>Next-Generation Language Model for On-Device Natural Language Processing</a:t>
            </a:r>
          </a:p>
        </p:txBody>
      </p:sp>
      <p:sp>
        <p:nvSpPr>
          <p:cNvPr name="TextBox 10" id="10"/>
          <p:cNvSpPr txBox="true"/>
          <p:nvPr/>
        </p:nvSpPr>
        <p:spPr>
          <a:xfrm rot="0">
            <a:off x="5737285" y="1255475"/>
            <a:ext cx="5807060" cy="1109998"/>
          </a:xfrm>
          <a:prstGeom prst="rect">
            <a:avLst/>
          </a:prstGeom>
        </p:spPr>
        <p:txBody>
          <a:bodyPr anchor="t" rtlCol="false" tIns="0" lIns="0" bIns="0" rIns="0">
            <a:spAutoFit/>
          </a:bodyPr>
          <a:lstStyle/>
          <a:p>
            <a:pPr algn="ctr">
              <a:lnSpc>
                <a:spcPts val="2915"/>
              </a:lnSpc>
              <a:spcBef>
                <a:spcPct val="0"/>
              </a:spcBef>
            </a:pPr>
            <a:r>
              <a:rPr lang="en-US" sz="2513">
                <a:solidFill>
                  <a:srgbClr val="FFFFFF"/>
                </a:solidFill>
                <a:latin typeface="HK Grotesk"/>
              </a:rPr>
              <a:t>Aditya Kendre, Hien Nguyen, Suman Saha</a:t>
            </a:r>
          </a:p>
          <a:p>
            <a:pPr algn="ctr">
              <a:lnSpc>
                <a:spcPts val="2915"/>
              </a:lnSpc>
              <a:spcBef>
                <a:spcPct val="0"/>
              </a:spcBef>
            </a:pPr>
            <a:r>
              <a:rPr lang="en-US" sz="2513">
                <a:solidFill>
                  <a:srgbClr val="FFFFFF"/>
                </a:solidFill>
                <a:latin typeface="HK Grotesk"/>
              </a:rPr>
              <a:t>Computer Science</a:t>
            </a:r>
          </a:p>
          <a:p>
            <a:pPr algn="ctr">
              <a:lnSpc>
                <a:spcPts val="2915"/>
              </a:lnSpc>
              <a:spcBef>
                <a:spcPct val="0"/>
              </a:spcBef>
            </a:pPr>
            <a:r>
              <a:rPr lang="en-US" sz="2513">
                <a:solidFill>
                  <a:srgbClr val="FFFFFF"/>
                </a:solidFill>
                <a:latin typeface="HK Grotesk"/>
              </a:rPr>
              <a:t>Penn State Harrisburg</a:t>
            </a:r>
          </a:p>
        </p:txBody>
      </p:sp>
      <p:grpSp>
        <p:nvGrpSpPr>
          <p:cNvPr name="Group 11" id="11"/>
          <p:cNvGrpSpPr/>
          <p:nvPr/>
        </p:nvGrpSpPr>
        <p:grpSpPr>
          <a:xfrm rot="0">
            <a:off x="315961" y="7709433"/>
            <a:ext cx="3720160" cy="2389876"/>
            <a:chOff x="0" y="0"/>
            <a:chExt cx="2930559" cy="1882627"/>
          </a:xfrm>
        </p:grpSpPr>
        <p:sp>
          <p:nvSpPr>
            <p:cNvPr name="Freeform 12" id="12"/>
            <p:cNvSpPr/>
            <p:nvPr/>
          </p:nvSpPr>
          <p:spPr>
            <a:xfrm flipH="false" flipV="false" rot="0">
              <a:off x="0" y="0"/>
              <a:ext cx="2930559" cy="1882627"/>
            </a:xfrm>
            <a:custGeom>
              <a:avLst/>
              <a:gdLst/>
              <a:ahLst/>
              <a:cxnLst/>
              <a:rect r="r" b="b" t="t" l="l"/>
              <a:pathLst>
                <a:path h="1882627" w="2930559">
                  <a:moveTo>
                    <a:pt x="2806099" y="1882627"/>
                  </a:moveTo>
                  <a:lnTo>
                    <a:pt x="124460" y="1882627"/>
                  </a:lnTo>
                  <a:cubicBezTo>
                    <a:pt x="55880" y="1882627"/>
                    <a:pt x="0" y="1826747"/>
                    <a:pt x="0" y="1758167"/>
                  </a:cubicBezTo>
                  <a:lnTo>
                    <a:pt x="0" y="124460"/>
                  </a:lnTo>
                  <a:cubicBezTo>
                    <a:pt x="0" y="55880"/>
                    <a:pt x="55880" y="0"/>
                    <a:pt x="124460" y="0"/>
                  </a:cubicBezTo>
                  <a:lnTo>
                    <a:pt x="2806099" y="0"/>
                  </a:lnTo>
                  <a:cubicBezTo>
                    <a:pt x="2874679" y="0"/>
                    <a:pt x="2930559" y="55880"/>
                    <a:pt x="2930559" y="124460"/>
                  </a:cubicBezTo>
                  <a:lnTo>
                    <a:pt x="2930559" y="1758167"/>
                  </a:lnTo>
                  <a:cubicBezTo>
                    <a:pt x="2930559" y="1826747"/>
                    <a:pt x="2874679" y="1882627"/>
                    <a:pt x="2806099" y="1882627"/>
                  </a:cubicBezTo>
                  <a:close/>
                </a:path>
              </a:pathLst>
            </a:custGeom>
            <a:solidFill>
              <a:srgbClr val="1F2044">
                <a:alpha val="86667"/>
              </a:srgbClr>
            </a:solidFill>
          </p:spPr>
        </p:sp>
      </p:grpSp>
      <p:sp>
        <p:nvSpPr>
          <p:cNvPr name="TextBox 13" id="13"/>
          <p:cNvSpPr txBox="true"/>
          <p:nvPr/>
        </p:nvSpPr>
        <p:spPr>
          <a:xfrm rot="0">
            <a:off x="843786" y="8995693"/>
            <a:ext cx="1905546" cy="188313"/>
          </a:xfrm>
          <a:prstGeom prst="rect">
            <a:avLst/>
          </a:prstGeom>
        </p:spPr>
        <p:txBody>
          <a:bodyPr anchor="t" rtlCol="false" tIns="0" lIns="0" bIns="0" rIns="0">
            <a:spAutoFit/>
          </a:bodyPr>
          <a:lstStyle/>
          <a:p>
            <a:pPr>
              <a:lnSpc>
                <a:spcPts val="1559"/>
              </a:lnSpc>
            </a:pPr>
            <a:r>
              <a:rPr lang="en-US" sz="1113">
                <a:solidFill>
                  <a:srgbClr val="FFFFFF"/>
                </a:solidFill>
                <a:latin typeface="HK Grotesk"/>
              </a:rPr>
              <a:t>Large Language Models (LLMs)</a:t>
            </a:r>
          </a:p>
        </p:txBody>
      </p:sp>
      <p:sp>
        <p:nvSpPr>
          <p:cNvPr name="AutoShape 14" id="14"/>
          <p:cNvSpPr/>
          <p:nvPr/>
        </p:nvSpPr>
        <p:spPr>
          <a:xfrm flipV="true">
            <a:off x="2749332" y="8722076"/>
            <a:ext cx="305272" cy="292667"/>
          </a:xfrm>
          <a:prstGeom prst="line">
            <a:avLst/>
          </a:prstGeom>
          <a:ln cap="flat" w="28575">
            <a:solidFill>
              <a:srgbClr val="6968D4"/>
            </a:solidFill>
            <a:prstDash val="solid"/>
            <a:headEnd type="none" len="sm" w="sm"/>
            <a:tailEnd type="triangle" len="med" w="lg"/>
          </a:ln>
        </p:spPr>
      </p:sp>
      <p:sp>
        <p:nvSpPr>
          <p:cNvPr name="AutoShape 15" id="15"/>
          <p:cNvSpPr/>
          <p:nvPr/>
        </p:nvSpPr>
        <p:spPr>
          <a:xfrm flipV="true">
            <a:off x="2801833" y="9024218"/>
            <a:ext cx="261854" cy="43027"/>
          </a:xfrm>
          <a:prstGeom prst="line">
            <a:avLst/>
          </a:prstGeom>
          <a:ln cap="flat" w="28575">
            <a:solidFill>
              <a:srgbClr val="6968D4"/>
            </a:solidFill>
            <a:prstDash val="solid"/>
            <a:headEnd type="none" len="sm" w="sm"/>
            <a:tailEnd type="triangle" len="med" w="lg"/>
          </a:ln>
        </p:spPr>
      </p:sp>
      <p:sp>
        <p:nvSpPr>
          <p:cNvPr name="AutoShape 16" id="16"/>
          <p:cNvSpPr/>
          <p:nvPr/>
        </p:nvSpPr>
        <p:spPr>
          <a:xfrm>
            <a:off x="2799705" y="9139407"/>
            <a:ext cx="263982" cy="179960"/>
          </a:xfrm>
          <a:prstGeom prst="line">
            <a:avLst/>
          </a:prstGeom>
          <a:ln cap="flat" w="28575">
            <a:solidFill>
              <a:srgbClr val="6968D4"/>
            </a:solidFill>
            <a:prstDash val="solid"/>
            <a:headEnd type="none" len="sm" w="sm"/>
            <a:tailEnd type="triangle" len="med" w="lg"/>
          </a:ln>
        </p:spPr>
      </p:sp>
      <p:sp>
        <p:nvSpPr>
          <p:cNvPr name="AutoShape 17" id="17"/>
          <p:cNvSpPr/>
          <p:nvPr/>
        </p:nvSpPr>
        <p:spPr>
          <a:xfrm>
            <a:off x="2749332" y="9167599"/>
            <a:ext cx="314356" cy="456392"/>
          </a:xfrm>
          <a:prstGeom prst="line">
            <a:avLst/>
          </a:prstGeom>
          <a:ln cap="flat" w="28575">
            <a:solidFill>
              <a:srgbClr val="6968D4"/>
            </a:solidFill>
            <a:prstDash val="solid"/>
            <a:headEnd type="none" len="sm" w="sm"/>
            <a:tailEnd type="triangle" len="med" w="lg"/>
          </a:ln>
        </p:spPr>
      </p:sp>
      <p:grpSp>
        <p:nvGrpSpPr>
          <p:cNvPr name="Group 18" id="18"/>
          <p:cNvGrpSpPr/>
          <p:nvPr/>
        </p:nvGrpSpPr>
        <p:grpSpPr>
          <a:xfrm rot="0">
            <a:off x="616694" y="3117912"/>
            <a:ext cx="3292955" cy="4416990"/>
            <a:chOff x="0" y="0"/>
            <a:chExt cx="1896425" cy="2543760"/>
          </a:xfrm>
        </p:grpSpPr>
        <p:sp>
          <p:nvSpPr>
            <p:cNvPr name="Freeform 19" id="19"/>
            <p:cNvSpPr/>
            <p:nvPr/>
          </p:nvSpPr>
          <p:spPr>
            <a:xfrm flipH="false" flipV="false" rot="0">
              <a:off x="0" y="0"/>
              <a:ext cx="1896425" cy="2543760"/>
            </a:xfrm>
            <a:custGeom>
              <a:avLst/>
              <a:gdLst/>
              <a:ahLst/>
              <a:cxnLst/>
              <a:rect r="r" b="b" t="t" l="l"/>
              <a:pathLst>
                <a:path h="2543760" w="1896425">
                  <a:moveTo>
                    <a:pt x="1771965" y="2543760"/>
                  </a:moveTo>
                  <a:lnTo>
                    <a:pt x="124460" y="2543760"/>
                  </a:lnTo>
                  <a:cubicBezTo>
                    <a:pt x="55880" y="2543760"/>
                    <a:pt x="0" y="2487880"/>
                    <a:pt x="0" y="2419300"/>
                  </a:cubicBezTo>
                  <a:lnTo>
                    <a:pt x="0" y="124460"/>
                  </a:lnTo>
                  <a:cubicBezTo>
                    <a:pt x="0" y="55880"/>
                    <a:pt x="55880" y="0"/>
                    <a:pt x="124460" y="0"/>
                  </a:cubicBezTo>
                  <a:lnTo>
                    <a:pt x="1771965" y="0"/>
                  </a:lnTo>
                  <a:cubicBezTo>
                    <a:pt x="1840545" y="0"/>
                    <a:pt x="1896425" y="55880"/>
                    <a:pt x="1896425" y="124460"/>
                  </a:cubicBezTo>
                  <a:lnTo>
                    <a:pt x="1896425" y="2419300"/>
                  </a:lnTo>
                  <a:cubicBezTo>
                    <a:pt x="1896425" y="2487880"/>
                    <a:pt x="1840545" y="2543760"/>
                    <a:pt x="1771965" y="2543760"/>
                  </a:cubicBezTo>
                  <a:close/>
                </a:path>
              </a:pathLst>
            </a:custGeom>
            <a:solidFill>
              <a:srgbClr val="1F2044">
                <a:alpha val="86667"/>
              </a:srgbClr>
            </a:solidFill>
          </p:spPr>
        </p:sp>
      </p:grpSp>
      <p:sp>
        <p:nvSpPr>
          <p:cNvPr name="Freeform 20" id="20"/>
          <p:cNvSpPr/>
          <p:nvPr/>
        </p:nvSpPr>
        <p:spPr>
          <a:xfrm flipH="false" flipV="false" rot="0">
            <a:off x="1493031" y="4137863"/>
            <a:ext cx="1523119" cy="1172801"/>
          </a:xfrm>
          <a:custGeom>
            <a:avLst/>
            <a:gdLst/>
            <a:ahLst/>
            <a:cxnLst/>
            <a:rect r="r" b="b" t="t" l="l"/>
            <a:pathLst>
              <a:path h="1172801" w="1523119">
                <a:moveTo>
                  <a:pt x="0" y="0"/>
                </a:moveTo>
                <a:lnTo>
                  <a:pt x="1523119" y="0"/>
                </a:lnTo>
                <a:lnTo>
                  <a:pt x="1523119" y="1172801"/>
                </a:lnTo>
                <a:lnTo>
                  <a:pt x="0" y="11728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383888" y="5596747"/>
            <a:ext cx="1741405" cy="1580325"/>
          </a:xfrm>
          <a:custGeom>
            <a:avLst/>
            <a:gdLst/>
            <a:ahLst/>
            <a:cxnLst/>
            <a:rect r="r" b="b" t="t" l="l"/>
            <a:pathLst>
              <a:path h="1580325" w="1741405">
                <a:moveTo>
                  <a:pt x="0" y="0"/>
                </a:moveTo>
                <a:lnTo>
                  <a:pt x="1741405" y="0"/>
                </a:lnTo>
                <a:lnTo>
                  <a:pt x="1741405" y="1580324"/>
                </a:lnTo>
                <a:lnTo>
                  <a:pt x="0" y="15803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997444" y="3470715"/>
            <a:ext cx="2645538" cy="430147"/>
          </a:xfrm>
          <a:prstGeom prst="rect">
            <a:avLst/>
          </a:prstGeom>
        </p:spPr>
        <p:txBody>
          <a:bodyPr anchor="t" rtlCol="false" tIns="0" lIns="0" bIns="0" rIns="0">
            <a:spAutoFit/>
          </a:bodyPr>
          <a:lstStyle/>
          <a:p>
            <a:pPr>
              <a:lnSpc>
                <a:spcPts val="3206"/>
              </a:lnSpc>
            </a:pPr>
            <a:r>
              <a:rPr lang="en-US" sz="2968">
                <a:solidFill>
                  <a:srgbClr val="FFFFFF"/>
                </a:solidFill>
                <a:latin typeface="HK Grotesk Bold"/>
              </a:rPr>
              <a:t>What are LLMs</a:t>
            </a:r>
          </a:p>
        </p:txBody>
      </p:sp>
      <p:sp>
        <p:nvSpPr>
          <p:cNvPr name="TextBox 23" id="23"/>
          <p:cNvSpPr txBox="true"/>
          <p:nvPr/>
        </p:nvSpPr>
        <p:spPr>
          <a:xfrm rot="0">
            <a:off x="970082" y="7942844"/>
            <a:ext cx="2479179" cy="452149"/>
          </a:xfrm>
          <a:prstGeom prst="rect">
            <a:avLst/>
          </a:prstGeom>
        </p:spPr>
        <p:txBody>
          <a:bodyPr anchor="t" rtlCol="false" tIns="0" lIns="0" bIns="0" rIns="0">
            <a:spAutoFit/>
          </a:bodyPr>
          <a:lstStyle/>
          <a:p>
            <a:pPr algn="ctr">
              <a:lnSpc>
                <a:spcPts val="2343"/>
              </a:lnSpc>
            </a:pPr>
            <a:r>
              <a:rPr lang="en-US" sz="2170">
                <a:solidFill>
                  <a:srgbClr val="FFFFFF"/>
                </a:solidFill>
                <a:latin typeface="HK Grotesk Bold"/>
              </a:rPr>
              <a:t>How do they work?</a:t>
            </a:r>
          </a:p>
          <a:p>
            <a:pPr algn="ctr">
              <a:lnSpc>
                <a:spcPts val="1190"/>
              </a:lnSpc>
            </a:pPr>
            <a:r>
              <a:rPr lang="en-US" sz="1102">
                <a:solidFill>
                  <a:srgbClr val="FFFFFF"/>
                </a:solidFill>
                <a:latin typeface="HK Grotesk Bold"/>
              </a:rPr>
              <a:t>Next Token Prediction</a:t>
            </a:r>
          </a:p>
        </p:txBody>
      </p:sp>
      <p:sp>
        <p:nvSpPr>
          <p:cNvPr name="TextBox 24" id="24"/>
          <p:cNvSpPr txBox="true"/>
          <p:nvPr/>
        </p:nvSpPr>
        <p:spPr>
          <a:xfrm rot="0">
            <a:off x="3146311" y="8605273"/>
            <a:ext cx="302949" cy="188313"/>
          </a:xfrm>
          <a:prstGeom prst="rect">
            <a:avLst/>
          </a:prstGeom>
        </p:spPr>
        <p:txBody>
          <a:bodyPr anchor="t" rtlCol="false" tIns="0" lIns="0" bIns="0" rIns="0">
            <a:spAutoFit/>
          </a:bodyPr>
          <a:lstStyle/>
          <a:p>
            <a:pPr>
              <a:lnSpc>
                <a:spcPts val="1559"/>
              </a:lnSpc>
            </a:pPr>
            <a:r>
              <a:rPr lang="en-US" sz="1113">
                <a:solidFill>
                  <a:srgbClr val="FFFFFF"/>
                </a:solidFill>
                <a:latin typeface="HK Grotesk"/>
              </a:rPr>
              <a:t>have</a:t>
            </a:r>
          </a:p>
        </p:txBody>
      </p:sp>
      <p:sp>
        <p:nvSpPr>
          <p:cNvPr name="TextBox 25" id="25"/>
          <p:cNvSpPr txBox="true"/>
          <p:nvPr/>
        </p:nvSpPr>
        <p:spPr>
          <a:xfrm rot="0">
            <a:off x="3146311" y="8911062"/>
            <a:ext cx="302949" cy="188313"/>
          </a:xfrm>
          <a:prstGeom prst="rect">
            <a:avLst/>
          </a:prstGeom>
        </p:spPr>
        <p:txBody>
          <a:bodyPr anchor="t" rtlCol="false" tIns="0" lIns="0" bIns="0" rIns="0">
            <a:spAutoFit/>
          </a:bodyPr>
          <a:lstStyle/>
          <a:p>
            <a:pPr>
              <a:lnSpc>
                <a:spcPts val="1559"/>
              </a:lnSpc>
            </a:pPr>
            <a:r>
              <a:rPr lang="en-US" sz="1113">
                <a:solidFill>
                  <a:srgbClr val="FFFFFF"/>
                </a:solidFill>
                <a:latin typeface="HK Grotesk"/>
              </a:rPr>
              <a:t>are</a:t>
            </a:r>
          </a:p>
        </p:txBody>
      </p:sp>
      <p:sp>
        <p:nvSpPr>
          <p:cNvPr name="TextBox 26" id="26"/>
          <p:cNvSpPr txBox="true"/>
          <p:nvPr/>
        </p:nvSpPr>
        <p:spPr>
          <a:xfrm rot="0">
            <a:off x="3146311" y="9215686"/>
            <a:ext cx="484804" cy="188313"/>
          </a:xfrm>
          <a:prstGeom prst="rect">
            <a:avLst/>
          </a:prstGeom>
        </p:spPr>
        <p:txBody>
          <a:bodyPr anchor="t" rtlCol="false" tIns="0" lIns="0" bIns="0" rIns="0">
            <a:spAutoFit/>
          </a:bodyPr>
          <a:lstStyle/>
          <a:p>
            <a:pPr>
              <a:lnSpc>
                <a:spcPts val="1559"/>
              </a:lnSpc>
            </a:pPr>
            <a:r>
              <a:rPr lang="en-US" sz="1113">
                <a:solidFill>
                  <a:srgbClr val="FFFFFF"/>
                </a:solidFill>
                <a:latin typeface="HK Grotesk"/>
              </a:rPr>
              <a:t>make</a:t>
            </a:r>
          </a:p>
        </p:txBody>
      </p:sp>
      <p:sp>
        <p:nvSpPr>
          <p:cNvPr name="TextBox 27" id="27"/>
          <p:cNvSpPr txBox="true"/>
          <p:nvPr/>
        </p:nvSpPr>
        <p:spPr>
          <a:xfrm rot="0">
            <a:off x="3146311" y="9520309"/>
            <a:ext cx="484804" cy="188313"/>
          </a:xfrm>
          <a:prstGeom prst="rect">
            <a:avLst/>
          </a:prstGeom>
        </p:spPr>
        <p:txBody>
          <a:bodyPr anchor="t" rtlCol="false" tIns="0" lIns="0" bIns="0" rIns="0">
            <a:spAutoFit/>
          </a:bodyPr>
          <a:lstStyle/>
          <a:p>
            <a:pPr>
              <a:lnSpc>
                <a:spcPts val="1559"/>
              </a:lnSpc>
            </a:pPr>
            <a:r>
              <a:rPr lang="en-US" sz="1113">
                <a:solidFill>
                  <a:srgbClr val="FFFFFF"/>
                </a:solidFill>
                <a:latin typeface="HK Grotesk"/>
              </a:rPr>
              <a:t>in</a:t>
            </a:r>
          </a:p>
        </p:txBody>
      </p:sp>
      <p:grpSp>
        <p:nvGrpSpPr>
          <p:cNvPr name="Group 28" id="28"/>
          <p:cNvGrpSpPr/>
          <p:nvPr/>
        </p:nvGrpSpPr>
        <p:grpSpPr>
          <a:xfrm rot="0">
            <a:off x="4315715" y="1789171"/>
            <a:ext cx="2624791" cy="4471792"/>
            <a:chOff x="0" y="0"/>
            <a:chExt cx="1511626" cy="2575321"/>
          </a:xfrm>
        </p:grpSpPr>
        <p:sp>
          <p:nvSpPr>
            <p:cNvPr name="Freeform 29" id="29"/>
            <p:cNvSpPr/>
            <p:nvPr/>
          </p:nvSpPr>
          <p:spPr>
            <a:xfrm flipH="false" flipV="false" rot="0">
              <a:off x="0" y="0"/>
              <a:ext cx="1511626" cy="2575321"/>
            </a:xfrm>
            <a:custGeom>
              <a:avLst/>
              <a:gdLst/>
              <a:ahLst/>
              <a:cxnLst/>
              <a:rect r="r" b="b" t="t" l="l"/>
              <a:pathLst>
                <a:path h="2575321" w="1511626">
                  <a:moveTo>
                    <a:pt x="1387166" y="2575321"/>
                  </a:moveTo>
                  <a:lnTo>
                    <a:pt x="124460" y="2575321"/>
                  </a:lnTo>
                  <a:cubicBezTo>
                    <a:pt x="55880" y="2575321"/>
                    <a:pt x="0" y="2519441"/>
                    <a:pt x="0" y="2450860"/>
                  </a:cubicBezTo>
                  <a:lnTo>
                    <a:pt x="0" y="124460"/>
                  </a:lnTo>
                  <a:cubicBezTo>
                    <a:pt x="0" y="55880"/>
                    <a:pt x="55880" y="0"/>
                    <a:pt x="124460" y="0"/>
                  </a:cubicBezTo>
                  <a:lnTo>
                    <a:pt x="1387166" y="0"/>
                  </a:lnTo>
                  <a:cubicBezTo>
                    <a:pt x="1455746" y="0"/>
                    <a:pt x="1511626" y="55880"/>
                    <a:pt x="1511626" y="124460"/>
                  </a:cubicBezTo>
                  <a:lnTo>
                    <a:pt x="1511626" y="2450861"/>
                  </a:lnTo>
                  <a:cubicBezTo>
                    <a:pt x="1511626" y="2519441"/>
                    <a:pt x="1455746" y="2575321"/>
                    <a:pt x="1387166" y="2575321"/>
                  </a:cubicBezTo>
                  <a:close/>
                </a:path>
              </a:pathLst>
            </a:custGeom>
            <a:solidFill>
              <a:srgbClr val="1F2044">
                <a:alpha val="86667"/>
              </a:srgbClr>
            </a:solidFill>
          </p:spPr>
        </p:sp>
      </p:grpSp>
      <p:sp>
        <p:nvSpPr>
          <p:cNvPr name="Freeform 30" id="30"/>
          <p:cNvSpPr/>
          <p:nvPr/>
        </p:nvSpPr>
        <p:spPr>
          <a:xfrm flipH="false" flipV="false" rot="0">
            <a:off x="4615254" y="2806753"/>
            <a:ext cx="1964347" cy="3057350"/>
          </a:xfrm>
          <a:custGeom>
            <a:avLst/>
            <a:gdLst/>
            <a:ahLst/>
            <a:cxnLst/>
            <a:rect r="r" b="b" t="t" l="l"/>
            <a:pathLst>
              <a:path h="3057350" w="1964347">
                <a:moveTo>
                  <a:pt x="0" y="0"/>
                </a:moveTo>
                <a:lnTo>
                  <a:pt x="1964347" y="0"/>
                </a:lnTo>
                <a:lnTo>
                  <a:pt x="1964347" y="3057350"/>
                </a:lnTo>
                <a:lnTo>
                  <a:pt x="0" y="3057350"/>
                </a:lnTo>
                <a:lnTo>
                  <a:pt x="0" y="0"/>
                </a:lnTo>
                <a:close/>
              </a:path>
            </a:pathLst>
          </a:custGeom>
          <a:blipFill>
            <a:blip r:embed="rId10"/>
            <a:stretch>
              <a:fillRect l="0" t="0" r="0" b="0"/>
            </a:stretch>
          </a:blipFill>
        </p:spPr>
      </p:sp>
      <p:sp>
        <p:nvSpPr>
          <p:cNvPr name="TextBox 31" id="31"/>
          <p:cNvSpPr txBox="true"/>
          <p:nvPr/>
        </p:nvSpPr>
        <p:spPr>
          <a:xfrm rot="0">
            <a:off x="4140316" y="2374998"/>
            <a:ext cx="2914223" cy="411629"/>
          </a:xfrm>
          <a:prstGeom prst="rect">
            <a:avLst/>
          </a:prstGeom>
        </p:spPr>
        <p:txBody>
          <a:bodyPr anchor="t" rtlCol="false" tIns="0" lIns="0" bIns="0" rIns="0">
            <a:spAutoFit/>
          </a:bodyPr>
          <a:lstStyle/>
          <a:p>
            <a:pPr algn="ctr">
              <a:lnSpc>
                <a:spcPts val="3228"/>
              </a:lnSpc>
            </a:pPr>
            <a:r>
              <a:rPr lang="en-US" sz="2807">
                <a:solidFill>
                  <a:srgbClr val="FFFFFF"/>
                </a:solidFill>
                <a:latin typeface="HK Grotesk Bold"/>
              </a:rPr>
              <a:t>The Iceberg</a:t>
            </a:r>
          </a:p>
        </p:txBody>
      </p:sp>
      <p:grpSp>
        <p:nvGrpSpPr>
          <p:cNvPr name="Group 32" id="32"/>
          <p:cNvGrpSpPr/>
          <p:nvPr/>
        </p:nvGrpSpPr>
        <p:grpSpPr>
          <a:xfrm rot="0">
            <a:off x="7395532" y="2830307"/>
            <a:ext cx="3133383" cy="3430655"/>
            <a:chOff x="0" y="0"/>
            <a:chExt cx="4177844" cy="4574206"/>
          </a:xfrm>
        </p:grpSpPr>
        <p:grpSp>
          <p:nvGrpSpPr>
            <p:cNvPr name="Group 33" id="33"/>
            <p:cNvGrpSpPr/>
            <p:nvPr/>
          </p:nvGrpSpPr>
          <p:grpSpPr>
            <a:xfrm rot="0">
              <a:off x="0" y="0"/>
              <a:ext cx="4177844" cy="4574206"/>
              <a:chOff x="0" y="0"/>
              <a:chExt cx="1804526" cy="1975726"/>
            </a:xfrm>
          </p:grpSpPr>
          <p:sp>
            <p:nvSpPr>
              <p:cNvPr name="Freeform 34" id="34"/>
              <p:cNvSpPr/>
              <p:nvPr/>
            </p:nvSpPr>
            <p:spPr>
              <a:xfrm flipH="false" flipV="false" rot="0">
                <a:off x="0" y="0"/>
                <a:ext cx="1804526" cy="1975726"/>
              </a:xfrm>
              <a:custGeom>
                <a:avLst/>
                <a:gdLst/>
                <a:ahLst/>
                <a:cxnLst/>
                <a:rect r="r" b="b" t="t" l="l"/>
                <a:pathLst>
                  <a:path h="1975726" w="1804526">
                    <a:moveTo>
                      <a:pt x="1680066" y="1975726"/>
                    </a:moveTo>
                    <a:lnTo>
                      <a:pt x="124460" y="1975726"/>
                    </a:lnTo>
                    <a:cubicBezTo>
                      <a:pt x="55880" y="1975726"/>
                      <a:pt x="0" y="1919846"/>
                      <a:pt x="0" y="1851266"/>
                    </a:cubicBezTo>
                    <a:lnTo>
                      <a:pt x="0" y="124460"/>
                    </a:lnTo>
                    <a:cubicBezTo>
                      <a:pt x="0" y="55880"/>
                      <a:pt x="55880" y="0"/>
                      <a:pt x="124460" y="0"/>
                    </a:cubicBezTo>
                    <a:lnTo>
                      <a:pt x="1680066" y="0"/>
                    </a:lnTo>
                    <a:cubicBezTo>
                      <a:pt x="1748646" y="0"/>
                      <a:pt x="1804526" y="55880"/>
                      <a:pt x="1804526" y="124460"/>
                    </a:cubicBezTo>
                    <a:lnTo>
                      <a:pt x="1804526" y="1851266"/>
                    </a:lnTo>
                    <a:cubicBezTo>
                      <a:pt x="1804526" y="1919846"/>
                      <a:pt x="1748646" y="1975726"/>
                      <a:pt x="1680066" y="1975726"/>
                    </a:cubicBezTo>
                    <a:close/>
                  </a:path>
                </a:pathLst>
              </a:custGeom>
              <a:solidFill>
                <a:srgbClr val="1F2044">
                  <a:alpha val="86667"/>
                </a:srgbClr>
              </a:solidFill>
            </p:spPr>
          </p:sp>
        </p:grpSp>
        <p:sp>
          <p:nvSpPr>
            <p:cNvPr name="Freeform 35" id="35"/>
            <p:cNvSpPr/>
            <p:nvPr/>
          </p:nvSpPr>
          <p:spPr>
            <a:xfrm flipH="false" flipV="false" rot="0">
              <a:off x="2451162" y="240553"/>
              <a:ext cx="1095008" cy="1095008"/>
            </a:xfrm>
            <a:custGeom>
              <a:avLst/>
              <a:gdLst/>
              <a:ahLst/>
              <a:cxnLst/>
              <a:rect r="r" b="b" t="t" l="l"/>
              <a:pathLst>
                <a:path h="1095008" w="1095008">
                  <a:moveTo>
                    <a:pt x="0" y="0"/>
                  </a:moveTo>
                  <a:lnTo>
                    <a:pt x="1095008" y="0"/>
                  </a:lnTo>
                  <a:lnTo>
                    <a:pt x="1095008" y="1095008"/>
                  </a:lnTo>
                  <a:lnTo>
                    <a:pt x="0" y="10950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0">
              <a:off x="2388385" y="1512079"/>
              <a:ext cx="1220561" cy="979500"/>
            </a:xfrm>
            <a:custGeom>
              <a:avLst/>
              <a:gdLst/>
              <a:ahLst/>
              <a:cxnLst/>
              <a:rect r="r" b="b" t="t" l="l"/>
              <a:pathLst>
                <a:path h="979500" w="1220561">
                  <a:moveTo>
                    <a:pt x="0" y="0"/>
                  </a:moveTo>
                  <a:lnTo>
                    <a:pt x="1220562" y="0"/>
                  </a:lnTo>
                  <a:lnTo>
                    <a:pt x="1220562" y="979500"/>
                  </a:lnTo>
                  <a:lnTo>
                    <a:pt x="0" y="9795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7" id="37"/>
            <p:cNvSpPr/>
            <p:nvPr/>
          </p:nvSpPr>
          <p:spPr>
            <a:xfrm flipH="false" flipV="false" rot="0">
              <a:off x="2451162" y="2809079"/>
              <a:ext cx="1106623" cy="1106623"/>
            </a:xfrm>
            <a:custGeom>
              <a:avLst/>
              <a:gdLst/>
              <a:ahLst/>
              <a:cxnLst/>
              <a:rect r="r" b="b" t="t" l="l"/>
              <a:pathLst>
                <a:path h="1106623" w="1106623">
                  <a:moveTo>
                    <a:pt x="0" y="0"/>
                  </a:moveTo>
                  <a:lnTo>
                    <a:pt x="1106623" y="0"/>
                  </a:lnTo>
                  <a:lnTo>
                    <a:pt x="1106623" y="1106623"/>
                  </a:lnTo>
                  <a:lnTo>
                    <a:pt x="0" y="11066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8" id="38"/>
            <p:cNvSpPr txBox="true"/>
            <p:nvPr/>
          </p:nvSpPr>
          <p:spPr>
            <a:xfrm rot="0">
              <a:off x="553386" y="693828"/>
              <a:ext cx="1621110" cy="366295"/>
            </a:xfrm>
            <a:prstGeom prst="rect">
              <a:avLst/>
            </a:prstGeom>
          </p:spPr>
          <p:txBody>
            <a:bodyPr anchor="t" rtlCol="false" tIns="0" lIns="0" bIns="0" rIns="0">
              <a:spAutoFit/>
            </a:bodyPr>
            <a:lstStyle/>
            <a:p>
              <a:pPr algn="just">
                <a:lnSpc>
                  <a:spcPts val="2161"/>
                </a:lnSpc>
              </a:pPr>
              <a:r>
                <a:rPr lang="en-US" sz="1756">
                  <a:solidFill>
                    <a:srgbClr val="FFFFFF"/>
                  </a:solidFill>
                  <a:latin typeface="HK Grotesk Bold"/>
                </a:rPr>
                <a:t>Pretraining</a:t>
              </a:r>
            </a:p>
          </p:txBody>
        </p:sp>
        <p:sp>
          <p:nvSpPr>
            <p:cNvPr name="TextBox 39" id="39"/>
            <p:cNvSpPr txBox="true"/>
            <p:nvPr/>
          </p:nvSpPr>
          <p:spPr>
            <a:xfrm rot="0">
              <a:off x="424126" y="881738"/>
              <a:ext cx="2700933" cy="225533"/>
            </a:xfrm>
            <a:prstGeom prst="rect">
              <a:avLst/>
            </a:prstGeom>
          </p:spPr>
          <p:txBody>
            <a:bodyPr anchor="t" rtlCol="false" tIns="0" lIns="0" bIns="0" rIns="0">
              <a:spAutoFit/>
            </a:bodyPr>
            <a:lstStyle/>
            <a:p>
              <a:pPr>
                <a:lnSpc>
                  <a:spcPts val="1369"/>
                </a:lnSpc>
              </a:pPr>
            </a:p>
          </p:txBody>
        </p:sp>
        <p:sp>
          <p:nvSpPr>
            <p:cNvPr name="TextBox 40" id="40"/>
            <p:cNvSpPr txBox="true"/>
            <p:nvPr/>
          </p:nvSpPr>
          <p:spPr>
            <a:xfrm rot="0">
              <a:off x="553386" y="1642941"/>
              <a:ext cx="1621110" cy="366295"/>
            </a:xfrm>
            <a:prstGeom prst="rect">
              <a:avLst/>
            </a:prstGeom>
          </p:spPr>
          <p:txBody>
            <a:bodyPr anchor="t" rtlCol="false" tIns="0" lIns="0" bIns="0" rIns="0">
              <a:spAutoFit/>
            </a:bodyPr>
            <a:lstStyle/>
            <a:p>
              <a:pPr algn="just">
                <a:lnSpc>
                  <a:spcPts val="2161"/>
                </a:lnSpc>
              </a:pPr>
              <a:r>
                <a:rPr lang="en-US" sz="1756">
                  <a:solidFill>
                    <a:srgbClr val="FFFFFF"/>
                  </a:solidFill>
                  <a:latin typeface="HK Grotesk Bold"/>
                </a:rPr>
                <a:t>Finetuning</a:t>
              </a:r>
            </a:p>
          </p:txBody>
        </p:sp>
        <p:sp>
          <p:nvSpPr>
            <p:cNvPr name="TextBox 41" id="41"/>
            <p:cNvSpPr txBox="true"/>
            <p:nvPr/>
          </p:nvSpPr>
          <p:spPr>
            <a:xfrm rot="0">
              <a:off x="568279" y="2009237"/>
              <a:ext cx="2700933" cy="225533"/>
            </a:xfrm>
            <a:prstGeom prst="rect">
              <a:avLst/>
            </a:prstGeom>
          </p:spPr>
          <p:txBody>
            <a:bodyPr anchor="t" rtlCol="false" tIns="0" lIns="0" bIns="0" rIns="0">
              <a:spAutoFit/>
            </a:bodyPr>
            <a:lstStyle/>
            <a:p>
              <a:pPr>
                <a:lnSpc>
                  <a:spcPts val="1369"/>
                </a:lnSpc>
              </a:pPr>
            </a:p>
          </p:txBody>
        </p:sp>
        <p:sp>
          <p:nvSpPr>
            <p:cNvPr name="TextBox 42" id="42"/>
            <p:cNvSpPr txBox="true"/>
            <p:nvPr/>
          </p:nvSpPr>
          <p:spPr>
            <a:xfrm rot="0">
              <a:off x="553386" y="2888454"/>
              <a:ext cx="3254848" cy="731991"/>
            </a:xfrm>
            <a:prstGeom prst="rect">
              <a:avLst/>
            </a:prstGeom>
          </p:spPr>
          <p:txBody>
            <a:bodyPr anchor="t" rtlCol="false" tIns="0" lIns="0" bIns="0" rIns="0">
              <a:spAutoFit/>
            </a:bodyPr>
            <a:lstStyle/>
            <a:p>
              <a:pPr algn="just">
                <a:lnSpc>
                  <a:spcPts val="2161"/>
                </a:lnSpc>
              </a:pPr>
              <a:r>
                <a:rPr lang="en-US" sz="1756">
                  <a:solidFill>
                    <a:srgbClr val="FFFFFF"/>
                  </a:solidFill>
                  <a:latin typeface="HK Grotesk Bold"/>
                </a:rPr>
                <a:t>Reinforcement</a:t>
              </a:r>
            </a:p>
            <a:p>
              <a:pPr algn="just">
                <a:lnSpc>
                  <a:spcPts val="2161"/>
                </a:lnSpc>
              </a:pPr>
              <a:r>
                <a:rPr lang="en-US" sz="1756">
                  <a:solidFill>
                    <a:srgbClr val="FFFFFF"/>
                  </a:solidFill>
                  <a:latin typeface="HK Grotesk Bold"/>
                </a:rPr>
                <a:t>Learning</a:t>
              </a:r>
            </a:p>
          </p:txBody>
        </p:sp>
      </p:grpSp>
      <p:grpSp>
        <p:nvGrpSpPr>
          <p:cNvPr name="Group 43" id="43"/>
          <p:cNvGrpSpPr/>
          <p:nvPr/>
        </p:nvGrpSpPr>
        <p:grpSpPr>
          <a:xfrm rot="0">
            <a:off x="10983942" y="3048358"/>
            <a:ext cx="2580270" cy="2159228"/>
            <a:chOff x="0" y="0"/>
            <a:chExt cx="3440360" cy="2878970"/>
          </a:xfrm>
        </p:grpSpPr>
        <p:grpSp>
          <p:nvGrpSpPr>
            <p:cNvPr name="Group 44" id="44"/>
            <p:cNvGrpSpPr/>
            <p:nvPr/>
          </p:nvGrpSpPr>
          <p:grpSpPr>
            <a:xfrm rot="0">
              <a:off x="0" y="0"/>
              <a:ext cx="3440360" cy="2878970"/>
              <a:chOff x="0" y="0"/>
              <a:chExt cx="2465353" cy="2063063"/>
            </a:xfrm>
          </p:grpSpPr>
          <p:sp>
            <p:nvSpPr>
              <p:cNvPr name="Freeform 45" id="45"/>
              <p:cNvSpPr/>
              <p:nvPr/>
            </p:nvSpPr>
            <p:spPr>
              <a:xfrm flipH="false" flipV="false" rot="0">
                <a:off x="0" y="0"/>
                <a:ext cx="2465353" cy="2063063"/>
              </a:xfrm>
              <a:custGeom>
                <a:avLst/>
                <a:gdLst/>
                <a:ahLst/>
                <a:cxnLst/>
                <a:rect r="r" b="b" t="t" l="l"/>
                <a:pathLst>
                  <a:path h="2063063" w="2465353">
                    <a:moveTo>
                      <a:pt x="2340893" y="2063063"/>
                    </a:moveTo>
                    <a:lnTo>
                      <a:pt x="124460" y="2063063"/>
                    </a:lnTo>
                    <a:cubicBezTo>
                      <a:pt x="55880" y="2063063"/>
                      <a:pt x="0" y="2007183"/>
                      <a:pt x="0" y="1938603"/>
                    </a:cubicBezTo>
                    <a:lnTo>
                      <a:pt x="0" y="124460"/>
                    </a:lnTo>
                    <a:cubicBezTo>
                      <a:pt x="0" y="55880"/>
                      <a:pt x="55880" y="0"/>
                      <a:pt x="124460" y="0"/>
                    </a:cubicBezTo>
                    <a:lnTo>
                      <a:pt x="2340893" y="0"/>
                    </a:lnTo>
                    <a:cubicBezTo>
                      <a:pt x="2409473" y="0"/>
                      <a:pt x="2465353" y="55880"/>
                      <a:pt x="2465353" y="124460"/>
                    </a:cubicBezTo>
                    <a:lnTo>
                      <a:pt x="2465353" y="1938603"/>
                    </a:lnTo>
                    <a:cubicBezTo>
                      <a:pt x="2465353" y="2007183"/>
                      <a:pt x="2409473" y="2063063"/>
                      <a:pt x="2340893" y="2063063"/>
                    </a:cubicBezTo>
                    <a:close/>
                  </a:path>
                </a:pathLst>
              </a:custGeom>
              <a:solidFill>
                <a:srgbClr val="1F2044">
                  <a:alpha val="86667"/>
                </a:srgbClr>
              </a:solidFill>
            </p:spPr>
          </p:sp>
        </p:grpSp>
        <p:sp>
          <p:nvSpPr>
            <p:cNvPr name="Freeform 46" id="46"/>
            <p:cNvSpPr/>
            <p:nvPr/>
          </p:nvSpPr>
          <p:spPr>
            <a:xfrm flipH="false" flipV="false" rot="0">
              <a:off x="520068" y="840390"/>
              <a:ext cx="2546606" cy="1830373"/>
            </a:xfrm>
            <a:custGeom>
              <a:avLst/>
              <a:gdLst/>
              <a:ahLst/>
              <a:cxnLst/>
              <a:rect r="r" b="b" t="t" l="l"/>
              <a:pathLst>
                <a:path h="1830373" w="2546606">
                  <a:moveTo>
                    <a:pt x="0" y="0"/>
                  </a:moveTo>
                  <a:lnTo>
                    <a:pt x="2546606" y="0"/>
                  </a:lnTo>
                  <a:lnTo>
                    <a:pt x="2546606" y="1830373"/>
                  </a:lnTo>
                  <a:lnTo>
                    <a:pt x="0" y="183037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7" id="47"/>
            <p:cNvSpPr txBox="true"/>
            <p:nvPr/>
          </p:nvSpPr>
          <p:spPr>
            <a:xfrm rot="0">
              <a:off x="432798" y="114823"/>
              <a:ext cx="2365095" cy="424545"/>
            </a:xfrm>
            <a:prstGeom prst="rect">
              <a:avLst/>
            </a:prstGeom>
          </p:spPr>
          <p:txBody>
            <a:bodyPr anchor="t" rtlCol="false" tIns="0" lIns="0" bIns="0" rIns="0">
              <a:spAutoFit/>
            </a:bodyPr>
            <a:lstStyle/>
            <a:p>
              <a:pPr>
                <a:lnSpc>
                  <a:spcPts val="2417"/>
                </a:lnSpc>
              </a:pPr>
              <a:r>
                <a:rPr lang="en-US" sz="2101">
                  <a:solidFill>
                    <a:srgbClr val="FFFFFF"/>
                  </a:solidFill>
                  <a:latin typeface="HK Grotesk Bold"/>
                </a:rPr>
                <a:t>The Problem</a:t>
              </a:r>
            </a:p>
          </p:txBody>
        </p:sp>
      </p:grpSp>
      <p:grpSp>
        <p:nvGrpSpPr>
          <p:cNvPr name="Group 48" id="48"/>
          <p:cNvGrpSpPr/>
          <p:nvPr/>
        </p:nvGrpSpPr>
        <p:grpSpPr>
          <a:xfrm rot="0">
            <a:off x="14106062" y="3095906"/>
            <a:ext cx="3552840" cy="2152972"/>
            <a:chOff x="0" y="0"/>
            <a:chExt cx="4737120" cy="2870629"/>
          </a:xfrm>
        </p:grpSpPr>
        <p:grpSp>
          <p:nvGrpSpPr>
            <p:cNvPr name="Group 49" id="49"/>
            <p:cNvGrpSpPr/>
            <p:nvPr/>
          </p:nvGrpSpPr>
          <p:grpSpPr>
            <a:xfrm rot="0">
              <a:off x="0" y="0"/>
              <a:ext cx="4360486" cy="2870629"/>
              <a:chOff x="0" y="0"/>
              <a:chExt cx="1883414" cy="1239904"/>
            </a:xfrm>
          </p:grpSpPr>
          <p:sp>
            <p:nvSpPr>
              <p:cNvPr name="Freeform 50" id="50"/>
              <p:cNvSpPr/>
              <p:nvPr/>
            </p:nvSpPr>
            <p:spPr>
              <a:xfrm flipH="false" flipV="false" rot="0">
                <a:off x="0" y="0"/>
                <a:ext cx="1883414" cy="1239904"/>
              </a:xfrm>
              <a:custGeom>
                <a:avLst/>
                <a:gdLst/>
                <a:ahLst/>
                <a:cxnLst/>
                <a:rect r="r" b="b" t="t" l="l"/>
                <a:pathLst>
                  <a:path h="1239904" w="1883414">
                    <a:moveTo>
                      <a:pt x="1758954" y="1239904"/>
                    </a:moveTo>
                    <a:lnTo>
                      <a:pt x="124460" y="1239904"/>
                    </a:lnTo>
                    <a:cubicBezTo>
                      <a:pt x="55880" y="1239904"/>
                      <a:pt x="0" y="1184024"/>
                      <a:pt x="0" y="1115444"/>
                    </a:cubicBezTo>
                    <a:lnTo>
                      <a:pt x="0" y="124460"/>
                    </a:lnTo>
                    <a:cubicBezTo>
                      <a:pt x="0" y="55880"/>
                      <a:pt x="55880" y="0"/>
                      <a:pt x="124460" y="0"/>
                    </a:cubicBezTo>
                    <a:lnTo>
                      <a:pt x="1758954" y="0"/>
                    </a:lnTo>
                    <a:cubicBezTo>
                      <a:pt x="1827534" y="0"/>
                      <a:pt x="1883414" y="55880"/>
                      <a:pt x="1883414" y="124460"/>
                    </a:cubicBezTo>
                    <a:lnTo>
                      <a:pt x="1883414" y="1115444"/>
                    </a:lnTo>
                    <a:cubicBezTo>
                      <a:pt x="1883414" y="1184024"/>
                      <a:pt x="1827534" y="1239904"/>
                      <a:pt x="1758954" y="1239904"/>
                    </a:cubicBezTo>
                    <a:close/>
                  </a:path>
                </a:pathLst>
              </a:custGeom>
              <a:solidFill>
                <a:srgbClr val="1F2044">
                  <a:alpha val="86667"/>
                </a:srgbClr>
              </a:solidFill>
            </p:spPr>
          </p:sp>
        </p:grpSp>
        <p:sp>
          <p:nvSpPr>
            <p:cNvPr name="TextBox 51" id="51"/>
            <p:cNvSpPr txBox="true"/>
            <p:nvPr/>
          </p:nvSpPr>
          <p:spPr>
            <a:xfrm rot="0">
              <a:off x="284548" y="1594212"/>
              <a:ext cx="2837311" cy="286026"/>
            </a:xfrm>
            <a:prstGeom prst="rect">
              <a:avLst/>
            </a:prstGeom>
          </p:spPr>
          <p:txBody>
            <a:bodyPr anchor="t" rtlCol="false" tIns="0" lIns="0" bIns="0" rIns="0">
              <a:spAutoFit/>
            </a:bodyPr>
            <a:lstStyle/>
            <a:p>
              <a:pPr>
                <a:lnSpc>
                  <a:spcPts val="1658"/>
                </a:lnSpc>
              </a:pPr>
              <a:r>
                <a:rPr lang="en-US" sz="1429">
                  <a:solidFill>
                    <a:srgbClr val="9695FF"/>
                  </a:solidFill>
                  <a:latin typeface="HK Grotesk Light"/>
                </a:rPr>
                <a:t>KEY CONTRIBUTION 2</a:t>
              </a:r>
            </a:p>
          </p:txBody>
        </p:sp>
        <p:sp>
          <p:nvSpPr>
            <p:cNvPr name="TextBox 52" id="52"/>
            <p:cNvSpPr txBox="true"/>
            <p:nvPr/>
          </p:nvSpPr>
          <p:spPr>
            <a:xfrm rot="0">
              <a:off x="284548" y="491721"/>
              <a:ext cx="2837311" cy="286026"/>
            </a:xfrm>
            <a:prstGeom prst="rect">
              <a:avLst/>
            </a:prstGeom>
          </p:spPr>
          <p:txBody>
            <a:bodyPr anchor="t" rtlCol="false" tIns="0" lIns="0" bIns="0" rIns="0">
              <a:spAutoFit/>
            </a:bodyPr>
            <a:lstStyle/>
            <a:p>
              <a:pPr>
                <a:lnSpc>
                  <a:spcPts val="1658"/>
                </a:lnSpc>
              </a:pPr>
              <a:r>
                <a:rPr lang="en-US" sz="1429">
                  <a:solidFill>
                    <a:srgbClr val="9695FF"/>
                  </a:solidFill>
                  <a:latin typeface="HK Grotesk Light"/>
                </a:rPr>
                <a:t>KEY CONTRIBUTION 1</a:t>
              </a:r>
            </a:p>
          </p:txBody>
        </p:sp>
        <p:sp>
          <p:nvSpPr>
            <p:cNvPr name="TextBox 53" id="53"/>
            <p:cNvSpPr txBox="true"/>
            <p:nvPr/>
          </p:nvSpPr>
          <p:spPr>
            <a:xfrm rot="0">
              <a:off x="284548" y="1935958"/>
              <a:ext cx="4452573" cy="446083"/>
            </a:xfrm>
            <a:prstGeom prst="rect">
              <a:avLst/>
            </a:prstGeom>
          </p:spPr>
          <p:txBody>
            <a:bodyPr anchor="t" rtlCol="false" tIns="0" lIns="0" bIns="0" rIns="0">
              <a:spAutoFit/>
            </a:bodyPr>
            <a:lstStyle/>
            <a:p>
              <a:pPr>
                <a:lnSpc>
                  <a:spcPts val="2785"/>
                </a:lnSpc>
              </a:pPr>
              <a:r>
                <a:rPr lang="en-US" sz="1989">
                  <a:solidFill>
                    <a:srgbClr val="FFFFFF"/>
                  </a:solidFill>
                  <a:latin typeface="HK Grotesk Bold"/>
                </a:rPr>
                <a:t>Deployability</a:t>
              </a:r>
            </a:p>
          </p:txBody>
        </p:sp>
        <p:sp>
          <p:nvSpPr>
            <p:cNvPr name="TextBox 54" id="54"/>
            <p:cNvSpPr txBox="true"/>
            <p:nvPr/>
          </p:nvSpPr>
          <p:spPr>
            <a:xfrm rot="0">
              <a:off x="284548" y="833468"/>
              <a:ext cx="4452573" cy="446083"/>
            </a:xfrm>
            <a:prstGeom prst="rect">
              <a:avLst/>
            </a:prstGeom>
          </p:spPr>
          <p:txBody>
            <a:bodyPr anchor="t" rtlCol="false" tIns="0" lIns="0" bIns="0" rIns="0">
              <a:spAutoFit/>
            </a:bodyPr>
            <a:lstStyle/>
            <a:p>
              <a:pPr>
                <a:lnSpc>
                  <a:spcPts val="2785"/>
                </a:lnSpc>
              </a:pPr>
              <a:r>
                <a:rPr lang="en-US" sz="1989">
                  <a:solidFill>
                    <a:srgbClr val="FFFFFF"/>
                  </a:solidFill>
                  <a:latin typeface="HK Grotesk Bold"/>
                </a:rPr>
                <a:t>Distilling Knowledge</a:t>
              </a:r>
            </a:p>
          </p:txBody>
        </p:sp>
      </p:grpSp>
      <p:grpSp>
        <p:nvGrpSpPr>
          <p:cNvPr name="Group 55" id="55"/>
          <p:cNvGrpSpPr/>
          <p:nvPr/>
        </p:nvGrpSpPr>
        <p:grpSpPr>
          <a:xfrm rot="0">
            <a:off x="8962224" y="7673732"/>
            <a:ext cx="4381015" cy="2509463"/>
            <a:chOff x="0" y="0"/>
            <a:chExt cx="2523042" cy="1445208"/>
          </a:xfrm>
        </p:grpSpPr>
        <p:sp>
          <p:nvSpPr>
            <p:cNvPr name="Freeform 56" id="56"/>
            <p:cNvSpPr/>
            <p:nvPr/>
          </p:nvSpPr>
          <p:spPr>
            <a:xfrm flipH="false" flipV="false" rot="0">
              <a:off x="0" y="0"/>
              <a:ext cx="2523042" cy="1445208"/>
            </a:xfrm>
            <a:custGeom>
              <a:avLst/>
              <a:gdLst/>
              <a:ahLst/>
              <a:cxnLst/>
              <a:rect r="r" b="b" t="t" l="l"/>
              <a:pathLst>
                <a:path h="1445208" w="2523042">
                  <a:moveTo>
                    <a:pt x="2398582" y="1445208"/>
                  </a:moveTo>
                  <a:lnTo>
                    <a:pt x="124460" y="1445208"/>
                  </a:lnTo>
                  <a:cubicBezTo>
                    <a:pt x="55880" y="1445208"/>
                    <a:pt x="0" y="1389328"/>
                    <a:pt x="0" y="1320748"/>
                  </a:cubicBezTo>
                  <a:lnTo>
                    <a:pt x="0" y="124460"/>
                  </a:lnTo>
                  <a:cubicBezTo>
                    <a:pt x="0" y="55880"/>
                    <a:pt x="55880" y="0"/>
                    <a:pt x="124460" y="0"/>
                  </a:cubicBezTo>
                  <a:lnTo>
                    <a:pt x="2398582" y="0"/>
                  </a:lnTo>
                  <a:cubicBezTo>
                    <a:pt x="2467162" y="0"/>
                    <a:pt x="2523042" y="55880"/>
                    <a:pt x="2523042" y="124460"/>
                  </a:cubicBezTo>
                  <a:lnTo>
                    <a:pt x="2523042" y="1320748"/>
                  </a:lnTo>
                  <a:cubicBezTo>
                    <a:pt x="2523042" y="1389328"/>
                    <a:pt x="2467162" y="1445208"/>
                    <a:pt x="2398582" y="1445208"/>
                  </a:cubicBezTo>
                  <a:close/>
                </a:path>
              </a:pathLst>
            </a:custGeom>
            <a:solidFill>
              <a:srgbClr val="1F2044">
                <a:alpha val="86667"/>
              </a:srgbClr>
            </a:solidFill>
          </p:spPr>
        </p:sp>
      </p:grpSp>
      <p:grpSp>
        <p:nvGrpSpPr>
          <p:cNvPr name="Group 57" id="57"/>
          <p:cNvGrpSpPr/>
          <p:nvPr/>
        </p:nvGrpSpPr>
        <p:grpSpPr>
          <a:xfrm rot="0">
            <a:off x="10798085" y="5406460"/>
            <a:ext cx="5717157" cy="2152972"/>
            <a:chOff x="0" y="0"/>
            <a:chExt cx="7622876" cy="2870629"/>
          </a:xfrm>
        </p:grpSpPr>
        <p:grpSp>
          <p:nvGrpSpPr>
            <p:cNvPr name="Group 58" id="58"/>
            <p:cNvGrpSpPr/>
            <p:nvPr/>
          </p:nvGrpSpPr>
          <p:grpSpPr>
            <a:xfrm rot="0">
              <a:off x="0" y="0"/>
              <a:ext cx="7622876" cy="2870629"/>
              <a:chOff x="0" y="0"/>
              <a:chExt cx="3292531" cy="1239904"/>
            </a:xfrm>
          </p:grpSpPr>
          <p:sp>
            <p:nvSpPr>
              <p:cNvPr name="Freeform 59" id="59"/>
              <p:cNvSpPr/>
              <p:nvPr/>
            </p:nvSpPr>
            <p:spPr>
              <a:xfrm flipH="false" flipV="false" rot="0">
                <a:off x="0" y="0"/>
                <a:ext cx="3292531" cy="1239904"/>
              </a:xfrm>
              <a:custGeom>
                <a:avLst/>
                <a:gdLst/>
                <a:ahLst/>
                <a:cxnLst/>
                <a:rect r="r" b="b" t="t" l="l"/>
                <a:pathLst>
                  <a:path h="1239904" w="3292531">
                    <a:moveTo>
                      <a:pt x="3168071" y="1239904"/>
                    </a:moveTo>
                    <a:lnTo>
                      <a:pt x="124460" y="1239904"/>
                    </a:lnTo>
                    <a:cubicBezTo>
                      <a:pt x="55880" y="1239904"/>
                      <a:pt x="0" y="1184024"/>
                      <a:pt x="0" y="1115444"/>
                    </a:cubicBezTo>
                    <a:lnTo>
                      <a:pt x="0" y="124460"/>
                    </a:lnTo>
                    <a:cubicBezTo>
                      <a:pt x="0" y="55880"/>
                      <a:pt x="55880" y="0"/>
                      <a:pt x="124460" y="0"/>
                    </a:cubicBezTo>
                    <a:lnTo>
                      <a:pt x="3168071" y="0"/>
                    </a:lnTo>
                    <a:cubicBezTo>
                      <a:pt x="3236651" y="0"/>
                      <a:pt x="3292531" y="55880"/>
                      <a:pt x="3292531" y="124460"/>
                    </a:cubicBezTo>
                    <a:lnTo>
                      <a:pt x="3292531" y="1115444"/>
                    </a:lnTo>
                    <a:cubicBezTo>
                      <a:pt x="3292531" y="1184024"/>
                      <a:pt x="3236651" y="1239904"/>
                      <a:pt x="3168071" y="1239904"/>
                    </a:cubicBezTo>
                    <a:close/>
                  </a:path>
                </a:pathLst>
              </a:custGeom>
              <a:solidFill>
                <a:srgbClr val="1F2044">
                  <a:alpha val="86667"/>
                </a:srgbClr>
              </a:solidFill>
            </p:spPr>
          </p:sp>
        </p:grpSp>
        <p:grpSp>
          <p:nvGrpSpPr>
            <p:cNvPr name="Group 60" id="60"/>
            <p:cNvGrpSpPr/>
            <p:nvPr/>
          </p:nvGrpSpPr>
          <p:grpSpPr>
            <a:xfrm rot="0">
              <a:off x="389910" y="1612866"/>
              <a:ext cx="2490870" cy="634881"/>
              <a:chOff x="0" y="0"/>
              <a:chExt cx="2590990" cy="660400"/>
            </a:xfrm>
          </p:grpSpPr>
          <p:sp>
            <p:nvSpPr>
              <p:cNvPr name="Freeform 61" id="61"/>
              <p:cNvSpPr/>
              <p:nvPr/>
            </p:nvSpPr>
            <p:spPr>
              <a:xfrm flipH="false" flipV="false" rot="0">
                <a:off x="0" y="0"/>
                <a:ext cx="2590990" cy="660400"/>
              </a:xfrm>
              <a:custGeom>
                <a:avLst/>
                <a:gdLst/>
                <a:ahLst/>
                <a:cxnLst/>
                <a:rect r="r" b="b" t="t" l="l"/>
                <a:pathLst>
                  <a:path h="660400" w="2590990">
                    <a:moveTo>
                      <a:pt x="2466530" y="660400"/>
                    </a:moveTo>
                    <a:lnTo>
                      <a:pt x="124460" y="660400"/>
                    </a:lnTo>
                    <a:cubicBezTo>
                      <a:pt x="55880" y="660400"/>
                      <a:pt x="0" y="604520"/>
                      <a:pt x="0" y="535940"/>
                    </a:cubicBezTo>
                    <a:lnTo>
                      <a:pt x="0" y="124460"/>
                    </a:lnTo>
                    <a:cubicBezTo>
                      <a:pt x="0" y="55880"/>
                      <a:pt x="55880" y="0"/>
                      <a:pt x="124460" y="0"/>
                    </a:cubicBezTo>
                    <a:lnTo>
                      <a:pt x="2466530" y="0"/>
                    </a:lnTo>
                    <a:cubicBezTo>
                      <a:pt x="2535110" y="0"/>
                      <a:pt x="2590990" y="55880"/>
                      <a:pt x="2590990" y="124460"/>
                    </a:cubicBezTo>
                    <a:lnTo>
                      <a:pt x="2590990" y="535940"/>
                    </a:lnTo>
                    <a:cubicBezTo>
                      <a:pt x="2590990" y="604520"/>
                      <a:pt x="2535110" y="660400"/>
                      <a:pt x="2466530" y="660400"/>
                    </a:cubicBezTo>
                    <a:close/>
                  </a:path>
                </a:pathLst>
              </a:custGeom>
              <a:solidFill>
                <a:srgbClr val="9695FF"/>
              </a:solidFill>
            </p:spPr>
          </p:sp>
        </p:grpSp>
        <p:grpSp>
          <p:nvGrpSpPr>
            <p:cNvPr name="Group 62" id="62"/>
            <p:cNvGrpSpPr/>
            <p:nvPr/>
          </p:nvGrpSpPr>
          <p:grpSpPr>
            <a:xfrm rot="0">
              <a:off x="2638655" y="1612866"/>
              <a:ext cx="2490870" cy="634881"/>
              <a:chOff x="0" y="0"/>
              <a:chExt cx="2590990" cy="660400"/>
            </a:xfrm>
          </p:grpSpPr>
          <p:sp>
            <p:nvSpPr>
              <p:cNvPr name="Freeform 63" id="63"/>
              <p:cNvSpPr/>
              <p:nvPr/>
            </p:nvSpPr>
            <p:spPr>
              <a:xfrm flipH="false" flipV="false" rot="0">
                <a:off x="0" y="0"/>
                <a:ext cx="2590990" cy="660400"/>
              </a:xfrm>
              <a:custGeom>
                <a:avLst/>
                <a:gdLst/>
                <a:ahLst/>
                <a:cxnLst/>
                <a:rect r="r" b="b" t="t" l="l"/>
                <a:pathLst>
                  <a:path h="660400" w="2590990">
                    <a:moveTo>
                      <a:pt x="2466530" y="660400"/>
                    </a:moveTo>
                    <a:lnTo>
                      <a:pt x="124460" y="660400"/>
                    </a:lnTo>
                    <a:cubicBezTo>
                      <a:pt x="55880" y="660400"/>
                      <a:pt x="0" y="604520"/>
                      <a:pt x="0" y="535940"/>
                    </a:cubicBezTo>
                    <a:lnTo>
                      <a:pt x="0" y="124460"/>
                    </a:lnTo>
                    <a:cubicBezTo>
                      <a:pt x="0" y="55880"/>
                      <a:pt x="55880" y="0"/>
                      <a:pt x="124460" y="0"/>
                    </a:cubicBezTo>
                    <a:lnTo>
                      <a:pt x="2466530" y="0"/>
                    </a:lnTo>
                    <a:cubicBezTo>
                      <a:pt x="2535110" y="0"/>
                      <a:pt x="2590990" y="55880"/>
                      <a:pt x="2590990" y="124460"/>
                    </a:cubicBezTo>
                    <a:lnTo>
                      <a:pt x="2590990" y="535940"/>
                    </a:lnTo>
                    <a:cubicBezTo>
                      <a:pt x="2590990" y="604520"/>
                      <a:pt x="2535110" y="660400"/>
                      <a:pt x="2466530" y="660400"/>
                    </a:cubicBezTo>
                    <a:close/>
                  </a:path>
                </a:pathLst>
              </a:custGeom>
              <a:solidFill>
                <a:srgbClr val="6968D4"/>
              </a:solidFill>
            </p:spPr>
          </p:sp>
        </p:grpSp>
        <p:grpSp>
          <p:nvGrpSpPr>
            <p:cNvPr name="Group 64" id="64"/>
            <p:cNvGrpSpPr/>
            <p:nvPr/>
          </p:nvGrpSpPr>
          <p:grpSpPr>
            <a:xfrm rot="0">
              <a:off x="4887399" y="1612866"/>
              <a:ext cx="2490870" cy="634881"/>
              <a:chOff x="0" y="0"/>
              <a:chExt cx="2590990" cy="660400"/>
            </a:xfrm>
          </p:grpSpPr>
          <p:sp>
            <p:nvSpPr>
              <p:cNvPr name="Freeform 65" id="65"/>
              <p:cNvSpPr/>
              <p:nvPr/>
            </p:nvSpPr>
            <p:spPr>
              <a:xfrm flipH="false" flipV="false" rot="0">
                <a:off x="0" y="0"/>
                <a:ext cx="2590990" cy="660400"/>
              </a:xfrm>
              <a:custGeom>
                <a:avLst/>
                <a:gdLst/>
                <a:ahLst/>
                <a:cxnLst/>
                <a:rect r="r" b="b" t="t" l="l"/>
                <a:pathLst>
                  <a:path h="660400" w="2590990">
                    <a:moveTo>
                      <a:pt x="2466530" y="660400"/>
                    </a:moveTo>
                    <a:lnTo>
                      <a:pt x="124460" y="660400"/>
                    </a:lnTo>
                    <a:cubicBezTo>
                      <a:pt x="55880" y="660400"/>
                      <a:pt x="0" y="604520"/>
                      <a:pt x="0" y="535940"/>
                    </a:cubicBezTo>
                    <a:lnTo>
                      <a:pt x="0" y="124460"/>
                    </a:lnTo>
                    <a:cubicBezTo>
                      <a:pt x="0" y="55880"/>
                      <a:pt x="55880" y="0"/>
                      <a:pt x="124460" y="0"/>
                    </a:cubicBezTo>
                    <a:lnTo>
                      <a:pt x="2466530" y="0"/>
                    </a:lnTo>
                    <a:cubicBezTo>
                      <a:pt x="2535110" y="0"/>
                      <a:pt x="2590990" y="55880"/>
                      <a:pt x="2590990" y="124460"/>
                    </a:cubicBezTo>
                    <a:lnTo>
                      <a:pt x="2590990" y="535940"/>
                    </a:lnTo>
                    <a:cubicBezTo>
                      <a:pt x="2590990" y="604520"/>
                      <a:pt x="2535110" y="660400"/>
                      <a:pt x="2466530" y="660400"/>
                    </a:cubicBezTo>
                    <a:close/>
                  </a:path>
                </a:pathLst>
              </a:custGeom>
              <a:solidFill>
                <a:srgbClr val="484995"/>
              </a:solidFill>
            </p:spPr>
          </p:sp>
        </p:grpSp>
        <p:sp>
          <p:nvSpPr>
            <p:cNvPr name="Freeform 66" id="66"/>
            <p:cNvSpPr/>
            <p:nvPr/>
          </p:nvSpPr>
          <p:spPr>
            <a:xfrm flipH="false" flipV="false" rot="0">
              <a:off x="1119112" y="479204"/>
              <a:ext cx="802633" cy="906930"/>
            </a:xfrm>
            <a:custGeom>
              <a:avLst/>
              <a:gdLst/>
              <a:ahLst/>
              <a:cxnLst/>
              <a:rect r="r" b="b" t="t" l="l"/>
              <a:pathLst>
                <a:path h="906930" w="802633">
                  <a:moveTo>
                    <a:pt x="0" y="0"/>
                  </a:moveTo>
                  <a:lnTo>
                    <a:pt x="802633" y="0"/>
                  </a:lnTo>
                  <a:lnTo>
                    <a:pt x="802633" y="906929"/>
                  </a:lnTo>
                  <a:lnTo>
                    <a:pt x="0" y="90692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67" id="67"/>
            <p:cNvSpPr/>
            <p:nvPr/>
          </p:nvSpPr>
          <p:spPr>
            <a:xfrm flipH="false" flipV="false" rot="0">
              <a:off x="3254972" y="445010"/>
              <a:ext cx="1123729" cy="941123"/>
            </a:xfrm>
            <a:custGeom>
              <a:avLst/>
              <a:gdLst/>
              <a:ahLst/>
              <a:cxnLst/>
              <a:rect r="r" b="b" t="t" l="l"/>
              <a:pathLst>
                <a:path h="941123" w="1123729">
                  <a:moveTo>
                    <a:pt x="0" y="0"/>
                  </a:moveTo>
                  <a:lnTo>
                    <a:pt x="1123729" y="0"/>
                  </a:lnTo>
                  <a:lnTo>
                    <a:pt x="1123729" y="941123"/>
                  </a:lnTo>
                  <a:lnTo>
                    <a:pt x="0" y="94112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68" id="68"/>
            <p:cNvSpPr/>
            <p:nvPr/>
          </p:nvSpPr>
          <p:spPr>
            <a:xfrm flipH="false" flipV="false" rot="0">
              <a:off x="5560211" y="328546"/>
              <a:ext cx="1116187" cy="1057588"/>
            </a:xfrm>
            <a:custGeom>
              <a:avLst/>
              <a:gdLst/>
              <a:ahLst/>
              <a:cxnLst/>
              <a:rect r="r" b="b" t="t" l="l"/>
              <a:pathLst>
                <a:path h="1057588" w="1116187">
                  <a:moveTo>
                    <a:pt x="0" y="0"/>
                  </a:moveTo>
                  <a:lnTo>
                    <a:pt x="1116187" y="0"/>
                  </a:lnTo>
                  <a:lnTo>
                    <a:pt x="1116187" y="1057587"/>
                  </a:lnTo>
                  <a:lnTo>
                    <a:pt x="0" y="105758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69" id="69"/>
            <p:cNvSpPr txBox="true"/>
            <p:nvPr/>
          </p:nvSpPr>
          <p:spPr>
            <a:xfrm rot="0">
              <a:off x="529348" y="1708836"/>
              <a:ext cx="1982160" cy="469924"/>
            </a:xfrm>
            <a:prstGeom prst="rect">
              <a:avLst/>
            </a:prstGeom>
          </p:spPr>
          <p:txBody>
            <a:bodyPr anchor="t" rtlCol="false" tIns="0" lIns="0" bIns="0" rIns="0">
              <a:spAutoFit/>
            </a:bodyPr>
            <a:lstStyle/>
            <a:p>
              <a:pPr algn="ctr">
                <a:lnSpc>
                  <a:spcPts val="1380"/>
                </a:lnSpc>
              </a:pPr>
              <a:r>
                <a:rPr lang="en-US" sz="1190">
                  <a:solidFill>
                    <a:srgbClr val="FFFFFF"/>
                  </a:solidFill>
                  <a:latin typeface="HK Grotesk Bold"/>
                </a:rPr>
                <a:t>Boosted</a:t>
              </a:r>
            </a:p>
            <a:p>
              <a:pPr algn="ctr">
                <a:lnSpc>
                  <a:spcPts val="1380"/>
                </a:lnSpc>
              </a:pPr>
              <a:r>
                <a:rPr lang="en-US" sz="1190">
                  <a:solidFill>
                    <a:srgbClr val="FFFFFF"/>
                  </a:solidFill>
                  <a:latin typeface="HK Grotesk Bold"/>
                </a:rPr>
                <a:t>Explanation Tuning</a:t>
              </a:r>
            </a:p>
          </p:txBody>
        </p:sp>
        <p:sp>
          <p:nvSpPr>
            <p:cNvPr name="TextBox 70" id="70"/>
            <p:cNvSpPr txBox="true"/>
            <p:nvPr/>
          </p:nvSpPr>
          <p:spPr>
            <a:xfrm rot="0">
              <a:off x="2880780" y="1815904"/>
              <a:ext cx="1929988" cy="238993"/>
            </a:xfrm>
            <a:prstGeom prst="rect">
              <a:avLst/>
            </a:prstGeom>
          </p:spPr>
          <p:txBody>
            <a:bodyPr anchor="t" rtlCol="false" tIns="0" lIns="0" bIns="0" rIns="0">
              <a:spAutoFit/>
            </a:bodyPr>
            <a:lstStyle/>
            <a:p>
              <a:pPr>
                <a:lnSpc>
                  <a:spcPts val="1380"/>
                </a:lnSpc>
              </a:pPr>
              <a:r>
                <a:rPr lang="en-US" sz="1190">
                  <a:solidFill>
                    <a:srgbClr val="FFFFFF"/>
                  </a:solidFill>
                  <a:latin typeface="HK Grotesk Bold"/>
                </a:rPr>
                <a:t>Distilling Knowledge</a:t>
              </a:r>
            </a:p>
          </p:txBody>
        </p:sp>
        <p:sp>
          <p:nvSpPr>
            <p:cNvPr name="TextBox 71" id="71"/>
            <p:cNvSpPr txBox="true"/>
            <p:nvPr/>
          </p:nvSpPr>
          <p:spPr>
            <a:xfrm rot="0">
              <a:off x="5129525" y="1806051"/>
              <a:ext cx="2034954" cy="238993"/>
            </a:xfrm>
            <a:prstGeom prst="rect">
              <a:avLst/>
            </a:prstGeom>
          </p:spPr>
          <p:txBody>
            <a:bodyPr anchor="t" rtlCol="false" tIns="0" lIns="0" bIns="0" rIns="0">
              <a:spAutoFit/>
            </a:bodyPr>
            <a:lstStyle/>
            <a:p>
              <a:pPr algn="ctr">
                <a:lnSpc>
                  <a:spcPts val="1380"/>
                </a:lnSpc>
              </a:pPr>
              <a:r>
                <a:rPr lang="en-US" sz="1190">
                  <a:solidFill>
                    <a:srgbClr val="FFFFFF"/>
                  </a:solidFill>
                  <a:latin typeface="HK Grotesk Bold"/>
                </a:rPr>
                <a:t>Deployability</a:t>
              </a:r>
            </a:p>
          </p:txBody>
        </p:sp>
        <p:sp>
          <p:nvSpPr>
            <p:cNvPr name="TextBox 72" id="72"/>
            <p:cNvSpPr txBox="true"/>
            <p:nvPr/>
          </p:nvSpPr>
          <p:spPr>
            <a:xfrm rot="0">
              <a:off x="2504148" y="593837"/>
              <a:ext cx="450953" cy="687187"/>
            </a:xfrm>
            <a:prstGeom prst="rect">
              <a:avLst/>
            </a:prstGeom>
          </p:spPr>
          <p:txBody>
            <a:bodyPr anchor="t" rtlCol="false" tIns="0" lIns="0" bIns="0" rIns="0">
              <a:spAutoFit/>
            </a:bodyPr>
            <a:lstStyle/>
            <a:p>
              <a:pPr>
                <a:lnSpc>
                  <a:spcPts val="3954"/>
                </a:lnSpc>
              </a:pPr>
              <a:r>
                <a:rPr lang="en-US" sz="3438">
                  <a:solidFill>
                    <a:srgbClr val="FFFFFF"/>
                  </a:solidFill>
                  <a:latin typeface="HK Grotesk Bold"/>
                </a:rPr>
                <a:t>+</a:t>
              </a:r>
            </a:p>
          </p:txBody>
        </p:sp>
        <p:sp>
          <p:nvSpPr>
            <p:cNvPr name="TextBox 73" id="73"/>
            <p:cNvSpPr txBox="true"/>
            <p:nvPr/>
          </p:nvSpPr>
          <p:spPr>
            <a:xfrm rot="0">
              <a:off x="4678572" y="593837"/>
              <a:ext cx="450953" cy="687187"/>
            </a:xfrm>
            <a:prstGeom prst="rect">
              <a:avLst/>
            </a:prstGeom>
          </p:spPr>
          <p:txBody>
            <a:bodyPr anchor="t" rtlCol="false" tIns="0" lIns="0" bIns="0" rIns="0">
              <a:spAutoFit/>
            </a:bodyPr>
            <a:lstStyle/>
            <a:p>
              <a:pPr>
                <a:lnSpc>
                  <a:spcPts val="3954"/>
                </a:lnSpc>
              </a:pPr>
              <a:r>
                <a:rPr lang="en-US" sz="3438">
                  <a:solidFill>
                    <a:srgbClr val="FFFFFF"/>
                  </a:solidFill>
                  <a:latin typeface="HK Grotesk Bold"/>
                </a:rPr>
                <a:t>+</a:t>
              </a:r>
            </a:p>
          </p:txBody>
        </p:sp>
      </p:grpSp>
      <p:grpSp>
        <p:nvGrpSpPr>
          <p:cNvPr name="Group 74" id="74"/>
          <p:cNvGrpSpPr/>
          <p:nvPr/>
        </p:nvGrpSpPr>
        <p:grpSpPr>
          <a:xfrm rot="0">
            <a:off x="4315715" y="6616029"/>
            <a:ext cx="4325100" cy="3430655"/>
            <a:chOff x="0" y="0"/>
            <a:chExt cx="2490840" cy="1975726"/>
          </a:xfrm>
        </p:grpSpPr>
        <p:sp>
          <p:nvSpPr>
            <p:cNvPr name="Freeform 75" id="75"/>
            <p:cNvSpPr/>
            <p:nvPr/>
          </p:nvSpPr>
          <p:spPr>
            <a:xfrm flipH="false" flipV="false" rot="0">
              <a:off x="0" y="0"/>
              <a:ext cx="2490840" cy="1975726"/>
            </a:xfrm>
            <a:custGeom>
              <a:avLst/>
              <a:gdLst/>
              <a:ahLst/>
              <a:cxnLst/>
              <a:rect r="r" b="b" t="t" l="l"/>
              <a:pathLst>
                <a:path h="1975726" w="2490840">
                  <a:moveTo>
                    <a:pt x="2366380" y="1975726"/>
                  </a:moveTo>
                  <a:lnTo>
                    <a:pt x="124460" y="1975726"/>
                  </a:lnTo>
                  <a:cubicBezTo>
                    <a:pt x="55880" y="1975726"/>
                    <a:pt x="0" y="1919846"/>
                    <a:pt x="0" y="1851266"/>
                  </a:cubicBezTo>
                  <a:lnTo>
                    <a:pt x="0" y="124460"/>
                  </a:lnTo>
                  <a:cubicBezTo>
                    <a:pt x="0" y="55880"/>
                    <a:pt x="55880" y="0"/>
                    <a:pt x="124460" y="0"/>
                  </a:cubicBezTo>
                  <a:lnTo>
                    <a:pt x="2366380" y="0"/>
                  </a:lnTo>
                  <a:cubicBezTo>
                    <a:pt x="2434960" y="0"/>
                    <a:pt x="2490840" y="55880"/>
                    <a:pt x="2490840" y="124460"/>
                  </a:cubicBezTo>
                  <a:lnTo>
                    <a:pt x="2490840" y="1851266"/>
                  </a:lnTo>
                  <a:cubicBezTo>
                    <a:pt x="2490840" y="1919846"/>
                    <a:pt x="2434960" y="1975726"/>
                    <a:pt x="2366380" y="1975726"/>
                  </a:cubicBezTo>
                  <a:close/>
                </a:path>
              </a:pathLst>
            </a:custGeom>
            <a:solidFill>
              <a:srgbClr val="1F2044">
                <a:alpha val="86667"/>
              </a:srgbClr>
            </a:solidFill>
          </p:spPr>
        </p:sp>
      </p:grpSp>
      <p:sp>
        <p:nvSpPr>
          <p:cNvPr name="TextBox 76" id="76"/>
          <p:cNvSpPr txBox="true"/>
          <p:nvPr/>
        </p:nvSpPr>
        <p:spPr>
          <a:xfrm rot="0">
            <a:off x="4990232" y="6862617"/>
            <a:ext cx="2842716" cy="247779"/>
          </a:xfrm>
          <a:prstGeom prst="rect">
            <a:avLst/>
          </a:prstGeom>
        </p:spPr>
        <p:txBody>
          <a:bodyPr anchor="t" rtlCol="false" tIns="0" lIns="0" bIns="0" rIns="0">
            <a:spAutoFit/>
          </a:bodyPr>
          <a:lstStyle/>
          <a:p>
            <a:pPr algn="r">
              <a:lnSpc>
                <a:spcPts val="1960"/>
              </a:lnSpc>
            </a:pPr>
            <a:r>
              <a:rPr lang="en-US" sz="1704">
                <a:solidFill>
                  <a:srgbClr val="FFFFFF"/>
                </a:solidFill>
                <a:latin typeface="HK Grotesk Bold"/>
              </a:rPr>
              <a:t>Efficiency &amp; Deployability</a:t>
            </a:r>
          </a:p>
        </p:txBody>
      </p:sp>
      <p:sp>
        <p:nvSpPr>
          <p:cNvPr name="Freeform 77" id="77"/>
          <p:cNvSpPr/>
          <p:nvPr/>
        </p:nvSpPr>
        <p:spPr>
          <a:xfrm flipH="false" flipV="false" rot="0">
            <a:off x="4724223" y="7196121"/>
            <a:ext cx="3710756" cy="2665422"/>
          </a:xfrm>
          <a:custGeom>
            <a:avLst/>
            <a:gdLst/>
            <a:ahLst/>
            <a:cxnLst/>
            <a:rect r="r" b="b" t="t" l="l"/>
            <a:pathLst>
              <a:path h="2665422" w="3710756">
                <a:moveTo>
                  <a:pt x="0" y="0"/>
                </a:moveTo>
                <a:lnTo>
                  <a:pt x="3710756" y="0"/>
                </a:lnTo>
                <a:lnTo>
                  <a:pt x="3710756" y="2665423"/>
                </a:lnTo>
                <a:lnTo>
                  <a:pt x="0" y="2665423"/>
                </a:lnTo>
                <a:lnTo>
                  <a:pt x="0" y="0"/>
                </a:lnTo>
                <a:close/>
              </a:path>
            </a:pathLst>
          </a:custGeom>
          <a:blipFill>
            <a:blip r:embed="rId25"/>
            <a:stretch>
              <a:fillRect l="0" t="0" r="0" b="0"/>
            </a:stretch>
          </a:blipFill>
        </p:spPr>
      </p:sp>
      <p:sp>
        <p:nvSpPr>
          <p:cNvPr name="Freeform 78" id="78"/>
          <p:cNvSpPr/>
          <p:nvPr/>
        </p:nvSpPr>
        <p:spPr>
          <a:xfrm flipH="false" flipV="false" rot="0">
            <a:off x="9092259" y="7812604"/>
            <a:ext cx="4109367" cy="2218601"/>
          </a:xfrm>
          <a:custGeom>
            <a:avLst/>
            <a:gdLst/>
            <a:ahLst/>
            <a:cxnLst/>
            <a:rect r="r" b="b" t="t" l="l"/>
            <a:pathLst>
              <a:path h="2218601" w="4109367">
                <a:moveTo>
                  <a:pt x="0" y="0"/>
                </a:moveTo>
                <a:lnTo>
                  <a:pt x="4109367" y="0"/>
                </a:lnTo>
                <a:lnTo>
                  <a:pt x="4109367" y="2218601"/>
                </a:lnTo>
                <a:lnTo>
                  <a:pt x="0" y="2218601"/>
                </a:lnTo>
                <a:lnTo>
                  <a:pt x="0" y="0"/>
                </a:lnTo>
                <a:close/>
              </a:path>
            </a:pathLst>
          </a:custGeom>
          <a:blipFill>
            <a:blip r:embed="rId26"/>
            <a:stretch>
              <a:fillRect l="0" t="0" r="0" b="0"/>
            </a:stretch>
          </a:blipFill>
        </p:spPr>
      </p:sp>
      <p:sp>
        <p:nvSpPr>
          <p:cNvPr name="TextBox 79" id="79"/>
          <p:cNvSpPr txBox="true"/>
          <p:nvPr/>
        </p:nvSpPr>
        <p:spPr>
          <a:xfrm rot="0">
            <a:off x="9144000" y="7312712"/>
            <a:ext cx="1522664" cy="361020"/>
          </a:xfrm>
          <a:prstGeom prst="rect">
            <a:avLst/>
          </a:prstGeom>
        </p:spPr>
        <p:txBody>
          <a:bodyPr anchor="t" rtlCol="false" tIns="0" lIns="0" bIns="0" rIns="0">
            <a:spAutoFit/>
          </a:bodyPr>
          <a:lstStyle/>
          <a:p>
            <a:pPr algn="just">
              <a:lnSpc>
                <a:spcPts val="2814"/>
              </a:lnSpc>
            </a:pPr>
            <a:r>
              <a:rPr lang="en-US" sz="2447">
                <a:solidFill>
                  <a:srgbClr val="FFFFFF"/>
                </a:solidFill>
                <a:latin typeface="HK Grotesk Bold"/>
              </a:rPr>
              <a:t>Results</a:t>
            </a:r>
          </a:p>
        </p:txBody>
      </p:sp>
      <p:grpSp>
        <p:nvGrpSpPr>
          <p:cNvPr name="Group 80" id="80"/>
          <p:cNvGrpSpPr/>
          <p:nvPr/>
        </p:nvGrpSpPr>
        <p:grpSpPr>
          <a:xfrm rot="0">
            <a:off x="13656664" y="7692515"/>
            <a:ext cx="4518847" cy="2448456"/>
            <a:chOff x="0" y="0"/>
            <a:chExt cx="2602420" cy="1410074"/>
          </a:xfrm>
        </p:grpSpPr>
        <p:sp>
          <p:nvSpPr>
            <p:cNvPr name="Freeform 81" id="81"/>
            <p:cNvSpPr/>
            <p:nvPr/>
          </p:nvSpPr>
          <p:spPr>
            <a:xfrm flipH="false" flipV="false" rot="0">
              <a:off x="0" y="0"/>
              <a:ext cx="2602420" cy="1410074"/>
            </a:xfrm>
            <a:custGeom>
              <a:avLst/>
              <a:gdLst/>
              <a:ahLst/>
              <a:cxnLst/>
              <a:rect r="r" b="b" t="t" l="l"/>
              <a:pathLst>
                <a:path h="1410074" w="2602420">
                  <a:moveTo>
                    <a:pt x="2477960" y="1410074"/>
                  </a:moveTo>
                  <a:lnTo>
                    <a:pt x="124460" y="1410074"/>
                  </a:lnTo>
                  <a:cubicBezTo>
                    <a:pt x="55880" y="1410074"/>
                    <a:pt x="0" y="1354194"/>
                    <a:pt x="0" y="1285614"/>
                  </a:cubicBezTo>
                  <a:lnTo>
                    <a:pt x="0" y="124460"/>
                  </a:lnTo>
                  <a:cubicBezTo>
                    <a:pt x="0" y="55880"/>
                    <a:pt x="55880" y="0"/>
                    <a:pt x="124460" y="0"/>
                  </a:cubicBezTo>
                  <a:lnTo>
                    <a:pt x="2477960" y="0"/>
                  </a:lnTo>
                  <a:cubicBezTo>
                    <a:pt x="2546540" y="0"/>
                    <a:pt x="2602420" y="55880"/>
                    <a:pt x="2602420" y="124460"/>
                  </a:cubicBezTo>
                  <a:lnTo>
                    <a:pt x="2602420" y="1285614"/>
                  </a:lnTo>
                  <a:cubicBezTo>
                    <a:pt x="2602420" y="1354194"/>
                    <a:pt x="2546540" y="1410074"/>
                    <a:pt x="2477960" y="1410074"/>
                  </a:cubicBezTo>
                  <a:close/>
                </a:path>
              </a:pathLst>
            </a:custGeom>
            <a:solidFill>
              <a:srgbClr val="1F2044">
                <a:alpha val="86667"/>
              </a:srgbClr>
            </a:solidFill>
          </p:spPr>
        </p:sp>
      </p:grpSp>
      <p:grpSp>
        <p:nvGrpSpPr>
          <p:cNvPr name="Group 82" id="82"/>
          <p:cNvGrpSpPr/>
          <p:nvPr/>
        </p:nvGrpSpPr>
        <p:grpSpPr>
          <a:xfrm rot="0">
            <a:off x="16635983" y="8373804"/>
            <a:ext cx="1296272" cy="1608073"/>
            <a:chOff x="0" y="0"/>
            <a:chExt cx="1688347" cy="2094456"/>
          </a:xfrm>
        </p:grpSpPr>
        <p:sp>
          <p:nvSpPr>
            <p:cNvPr name="Freeform 83" id="83"/>
            <p:cNvSpPr/>
            <p:nvPr/>
          </p:nvSpPr>
          <p:spPr>
            <a:xfrm flipH="false" flipV="false" rot="0">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71831"/>
            </a:solidFill>
          </p:spPr>
        </p:sp>
      </p:grpSp>
      <p:grpSp>
        <p:nvGrpSpPr>
          <p:cNvPr name="Group 84" id="84"/>
          <p:cNvGrpSpPr/>
          <p:nvPr/>
        </p:nvGrpSpPr>
        <p:grpSpPr>
          <a:xfrm rot="0">
            <a:off x="15238923" y="8373804"/>
            <a:ext cx="1296272" cy="1608073"/>
            <a:chOff x="0" y="0"/>
            <a:chExt cx="1688347" cy="2094456"/>
          </a:xfrm>
        </p:grpSpPr>
        <p:sp>
          <p:nvSpPr>
            <p:cNvPr name="Freeform 85" id="85"/>
            <p:cNvSpPr/>
            <p:nvPr/>
          </p:nvSpPr>
          <p:spPr>
            <a:xfrm flipH="false" flipV="false" rot="0">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71831"/>
            </a:solidFill>
          </p:spPr>
        </p:sp>
      </p:grpSp>
      <p:grpSp>
        <p:nvGrpSpPr>
          <p:cNvPr name="Group 86" id="86"/>
          <p:cNvGrpSpPr/>
          <p:nvPr/>
        </p:nvGrpSpPr>
        <p:grpSpPr>
          <a:xfrm rot="0">
            <a:off x="13841863" y="8373804"/>
            <a:ext cx="1296272" cy="1608073"/>
            <a:chOff x="0" y="0"/>
            <a:chExt cx="1688347" cy="2094456"/>
          </a:xfrm>
        </p:grpSpPr>
        <p:sp>
          <p:nvSpPr>
            <p:cNvPr name="Freeform 87" id="87"/>
            <p:cNvSpPr/>
            <p:nvPr/>
          </p:nvSpPr>
          <p:spPr>
            <a:xfrm flipH="false" flipV="false" rot="0">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71831"/>
            </a:solidFill>
          </p:spPr>
        </p:sp>
      </p:grpSp>
      <p:grpSp>
        <p:nvGrpSpPr>
          <p:cNvPr name="Group 88" id="88"/>
          <p:cNvGrpSpPr/>
          <p:nvPr/>
        </p:nvGrpSpPr>
        <p:grpSpPr>
          <a:xfrm rot="0">
            <a:off x="14087506" y="8625933"/>
            <a:ext cx="804987" cy="804987"/>
            <a:chOff x="0" y="0"/>
            <a:chExt cx="6350000" cy="6350000"/>
          </a:xfrm>
        </p:grpSpPr>
        <p:sp>
          <p:nvSpPr>
            <p:cNvPr name="Freeform 89" id="8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84995"/>
            </a:solidFill>
          </p:spPr>
        </p:sp>
      </p:grpSp>
      <p:grpSp>
        <p:nvGrpSpPr>
          <p:cNvPr name="Group 90" id="90"/>
          <p:cNvGrpSpPr/>
          <p:nvPr/>
        </p:nvGrpSpPr>
        <p:grpSpPr>
          <a:xfrm rot="0">
            <a:off x="15484565" y="8625933"/>
            <a:ext cx="804987" cy="804987"/>
            <a:chOff x="0" y="0"/>
            <a:chExt cx="6350000" cy="6350000"/>
          </a:xfrm>
        </p:grpSpPr>
        <p:sp>
          <p:nvSpPr>
            <p:cNvPr name="Freeform 91" id="9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968D4"/>
            </a:solidFill>
          </p:spPr>
        </p:sp>
      </p:grpSp>
      <p:grpSp>
        <p:nvGrpSpPr>
          <p:cNvPr name="Group 92" id="92"/>
          <p:cNvGrpSpPr/>
          <p:nvPr/>
        </p:nvGrpSpPr>
        <p:grpSpPr>
          <a:xfrm rot="0">
            <a:off x="16872471" y="8625933"/>
            <a:ext cx="804987" cy="804987"/>
            <a:chOff x="0" y="0"/>
            <a:chExt cx="6350000" cy="6350000"/>
          </a:xfrm>
        </p:grpSpPr>
        <p:sp>
          <p:nvSpPr>
            <p:cNvPr name="Freeform 93" id="9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Freeform 94" id="94"/>
          <p:cNvSpPr/>
          <p:nvPr/>
        </p:nvSpPr>
        <p:spPr>
          <a:xfrm flipH="false" flipV="false" rot="0">
            <a:off x="14271271" y="8761256"/>
            <a:ext cx="472892" cy="534341"/>
          </a:xfrm>
          <a:custGeom>
            <a:avLst/>
            <a:gdLst/>
            <a:ahLst/>
            <a:cxnLst/>
            <a:rect r="r" b="b" t="t" l="l"/>
            <a:pathLst>
              <a:path h="534341" w="472892">
                <a:moveTo>
                  <a:pt x="0" y="0"/>
                </a:moveTo>
                <a:lnTo>
                  <a:pt x="472891" y="0"/>
                </a:lnTo>
                <a:lnTo>
                  <a:pt x="472891" y="534341"/>
                </a:lnTo>
                <a:lnTo>
                  <a:pt x="0" y="53434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95" id="95"/>
          <p:cNvSpPr/>
          <p:nvPr/>
        </p:nvSpPr>
        <p:spPr>
          <a:xfrm flipH="false" flipV="false" rot="0">
            <a:off x="15633022" y="8814084"/>
            <a:ext cx="508073" cy="428687"/>
          </a:xfrm>
          <a:custGeom>
            <a:avLst/>
            <a:gdLst/>
            <a:ahLst/>
            <a:cxnLst/>
            <a:rect r="r" b="b" t="t" l="l"/>
            <a:pathLst>
              <a:path h="428687" w="508073">
                <a:moveTo>
                  <a:pt x="0" y="0"/>
                </a:moveTo>
                <a:lnTo>
                  <a:pt x="508073" y="0"/>
                </a:lnTo>
                <a:lnTo>
                  <a:pt x="508073" y="428686"/>
                </a:lnTo>
                <a:lnTo>
                  <a:pt x="0" y="42868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96" id="96"/>
          <p:cNvSpPr/>
          <p:nvPr/>
        </p:nvSpPr>
        <p:spPr>
          <a:xfrm flipH="false" flipV="false" rot="0">
            <a:off x="17099179" y="8732524"/>
            <a:ext cx="369879" cy="591806"/>
          </a:xfrm>
          <a:custGeom>
            <a:avLst/>
            <a:gdLst/>
            <a:ahLst/>
            <a:cxnLst/>
            <a:rect r="r" b="b" t="t" l="l"/>
            <a:pathLst>
              <a:path h="591806" w="369879">
                <a:moveTo>
                  <a:pt x="0" y="0"/>
                </a:moveTo>
                <a:lnTo>
                  <a:pt x="369879" y="0"/>
                </a:lnTo>
                <a:lnTo>
                  <a:pt x="369879" y="591806"/>
                </a:lnTo>
                <a:lnTo>
                  <a:pt x="0" y="59180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97" id="97"/>
          <p:cNvSpPr txBox="true"/>
          <p:nvPr/>
        </p:nvSpPr>
        <p:spPr>
          <a:xfrm rot="0">
            <a:off x="13832709" y="7844512"/>
            <a:ext cx="2054350" cy="247875"/>
          </a:xfrm>
          <a:prstGeom prst="rect">
            <a:avLst/>
          </a:prstGeom>
        </p:spPr>
        <p:txBody>
          <a:bodyPr anchor="t" rtlCol="false" tIns="0" lIns="0" bIns="0" rIns="0">
            <a:spAutoFit/>
          </a:bodyPr>
          <a:lstStyle/>
          <a:p>
            <a:pPr>
              <a:lnSpc>
                <a:spcPts val="1881"/>
              </a:lnSpc>
            </a:pPr>
            <a:r>
              <a:rPr lang="en-US" sz="1636">
                <a:solidFill>
                  <a:srgbClr val="FFFFFF"/>
                </a:solidFill>
                <a:latin typeface="HK Grotesk Bold"/>
              </a:rPr>
              <a:t>Future Works</a:t>
            </a:r>
          </a:p>
        </p:txBody>
      </p:sp>
      <p:sp>
        <p:nvSpPr>
          <p:cNvPr name="TextBox 98" id="98"/>
          <p:cNvSpPr txBox="true"/>
          <p:nvPr/>
        </p:nvSpPr>
        <p:spPr>
          <a:xfrm rot="0">
            <a:off x="13906079" y="9544233"/>
            <a:ext cx="1167841" cy="276868"/>
          </a:xfrm>
          <a:prstGeom prst="rect">
            <a:avLst/>
          </a:prstGeom>
        </p:spPr>
        <p:txBody>
          <a:bodyPr anchor="t" rtlCol="false" tIns="0" lIns="0" bIns="0" rIns="0">
            <a:spAutoFit/>
          </a:bodyPr>
          <a:lstStyle/>
          <a:p>
            <a:pPr algn="ctr">
              <a:lnSpc>
                <a:spcPts val="1084"/>
              </a:lnSpc>
            </a:pPr>
            <a:r>
              <a:rPr lang="en-US" sz="934">
                <a:solidFill>
                  <a:srgbClr val="FFFFFF"/>
                </a:solidFill>
                <a:latin typeface="HK Grotesk Bold"/>
              </a:rPr>
              <a:t>Boosted</a:t>
            </a:r>
          </a:p>
          <a:p>
            <a:pPr algn="ctr">
              <a:lnSpc>
                <a:spcPts val="1084"/>
              </a:lnSpc>
            </a:pPr>
            <a:r>
              <a:rPr lang="en-US" sz="934">
                <a:solidFill>
                  <a:srgbClr val="FFFFFF"/>
                </a:solidFill>
                <a:latin typeface="HK Grotesk Bold"/>
              </a:rPr>
              <a:t>Explanation Tuning</a:t>
            </a:r>
          </a:p>
        </p:txBody>
      </p:sp>
      <p:sp>
        <p:nvSpPr>
          <p:cNvPr name="TextBox 99" id="99"/>
          <p:cNvSpPr txBox="true"/>
          <p:nvPr/>
        </p:nvSpPr>
        <p:spPr>
          <a:xfrm rot="0">
            <a:off x="15303138" y="9544233"/>
            <a:ext cx="1167841" cy="276868"/>
          </a:xfrm>
          <a:prstGeom prst="rect">
            <a:avLst/>
          </a:prstGeom>
        </p:spPr>
        <p:txBody>
          <a:bodyPr anchor="t" rtlCol="false" tIns="0" lIns="0" bIns="0" rIns="0">
            <a:spAutoFit/>
          </a:bodyPr>
          <a:lstStyle/>
          <a:p>
            <a:pPr algn="ctr">
              <a:lnSpc>
                <a:spcPts val="1084"/>
              </a:lnSpc>
            </a:pPr>
            <a:r>
              <a:rPr lang="en-US" sz="934">
                <a:solidFill>
                  <a:srgbClr val="FFFFFF"/>
                </a:solidFill>
                <a:latin typeface="HK Grotesk Bold"/>
              </a:rPr>
              <a:t>Embeddings &amp;</a:t>
            </a:r>
          </a:p>
          <a:p>
            <a:pPr algn="ctr">
              <a:lnSpc>
                <a:spcPts val="1084"/>
              </a:lnSpc>
            </a:pPr>
            <a:r>
              <a:rPr lang="en-US" sz="934">
                <a:solidFill>
                  <a:srgbClr val="FFFFFF"/>
                </a:solidFill>
                <a:latin typeface="HK Grotesk Bold"/>
              </a:rPr>
              <a:t>Vector Databases </a:t>
            </a:r>
          </a:p>
        </p:txBody>
      </p:sp>
      <p:sp>
        <p:nvSpPr>
          <p:cNvPr name="TextBox 100" id="100"/>
          <p:cNvSpPr txBox="true"/>
          <p:nvPr/>
        </p:nvSpPr>
        <p:spPr>
          <a:xfrm rot="0">
            <a:off x="16700939" y="9544233"/>
            <a:ext cx="1167841" cy="140809"/>
          </a:xfrm>
          <a:prstGeom prst="rect">
            <a:avLst/>
          </a:prstGeom>
        </p:spPr>
        <p:txBody>
          <a:bodyPr anchor="t" rtlCol="false" tIns="0" lIns="0" bIns="0" rIns="0">
            <a:spAutoFit/>
          </a:bodyPr>
          <a:lstStyle/>
          <a:p>
            <a:pPr algn="ctr">
              <a:lnSpc>
                <a:spcPts val="1084"/>
              </a:lnSpc>
            </a:pPr>
            <a:r>
              <a:rPr lang="en-US" sz="934">
                <a:solidFill>
                  <a:srgbClr val="FFFFFF"/>
                </a:solidFill>
                <a:latin typeface="HK Grotesk Bold"/>
              </a:rPr>
              <a:t>Local Deployment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84995"/>
        </a:solidFill>
      </p:bgPr>
    </p:bg>
    <p:spTree>
      <p:nvGrpSpPr>
        <p:cNvPr id="1" name=""/>
        <p:cNvGrpSpPr/>
        <p:nvPr/>
      </p:nvGrpSpPr>
      <p:grpSpPr>
        <a:xfrm>
          <a:off x="0" y="0"/>
          <a:ext cx="0" cy="0"/>
          <a:chOff x="0" y="0"/>
          <a:chExt cx="0" cy="0"/>
        </a:xfrm>
      </p:grpSpPr>
      <p:grpSp>
        <p:nvGrpSpPr>
          <p:cNvPr name="Group 2" id="2"/>
          <p:cNvGrpSpPr/>
          <p:nvPr/>
        </p:nvGrpSpPr>
        <p:grpSpPr>
          <a:xfrm rot="0">
            <a:off x="-1906302" y="-943515"/>
            <a:ext cx="9144000" cy="3401819"/>
            <a:chOff x="0" y="0"/>
            <a:chExt cx="2481478" cy="923178"/>
          </a:xfrm>
        </p:grpSpPr>
        <p:sp>
          <p:nvSpPr>
            <p:cNvPr name="Freeform 3" id="3"/>
            <p:cNvSpPr/>
            <p:nvPr/>
          </p:nvSpPr>
          <p:spPr>
            <a:xfrm flipH="false" flipV="false" rot="0">
              <a:off x="0" y="0"/>
              <a:ext cx="2481478" cy="923178"/>
            </a:xfrm>
            <a:custGeom>
              <a:avLst/>
              <a:gdLst/>
              <a:ahLst/>
              <a:cxnLst/>
              <a:rect r="r" b="b" t="t" l="l"/>
              <a:pathLst>
                <a:path h="923178" w="2481478">
                  <a:moveTo>
                    <a:pt x="2357018" y="923178"/>
                  </a:moveTo>
                  <a:lnTo>
                    <a:pt x="124460" y="923178"/>
                  </a:lnTo>
                  <a:cubicBezTo>
                    <a:pt x="55880" y="923178"/>
                    <a:pt x="0" y="867298"/>
                    <a:pt x="0" y="798718"/>
                  </a:cubicBezTo>
                  <a:lnTo>
                    <a:pt x="0" y="124460"/>
                  </a:lnTo>
                  <a:cubicBezTo>
                    <a:pt x="0" y="55880"/>
                    <a:pt x="55880" y="0"/>
                    <a:pt x="124460" y="0"/>
                  </a:cubicBezTo>
                  <a:lnTo>
                    <a:pt x="2357018" y="0"/>
                  </a:lnTo>
                  <a:cubicBezTo>
                    <a:pt x="2425598" y="0"/>
                    <a:pt x="2481478" y="55880"/>
                    <a:pt x="2481478" y="124460"/>
                  </a:cubicBezTo>
                  <a:lnTo>
                    <a:pt x="2481478" y="798718"/>
                  </a:lnTo>
                  <a:cubicBezTo>
                    <a:pt x="2481478" y="867298"/>
                    <a:pt x="2425598" y="923178"/>
                    <a:pt x="2357018" y="923178"/>
                  </a:cubicBezTo>
                  <a:close/>
                </a:path>
              </a:pathLst>
            </a:custGeom>
            <a:solidFill>
              <a:srgbClr val="1F2044">
                <a:alpha val="86667"/>
              </a:srgbClr>
            </a:solidFill>
          </p:spPr>
        </p:sp>
      </p:grpSp>
      <p:sp>
        <p:nvSpPr>
          <p:cNvPr name="Freeform 4" id="4"/>
          <p:cNvSpPr/>
          <p:nvPr/>
        </p:nvSpPr>
        <p:spPr>
          <a:xfrm flipH="true" flipV="false" rot="0">
            <a:off x="0" y="0"/>
            <a:ext cx="9144000" cy="10287000"/>
          </a:xfrm>
          <a:custGeom>
            <a:avLst/>
            <a:gdLst/>
            <a:ahLst/>
            <a:cxnLst/>
            <a:rect r="r" b="b" t="t" l="l"/>
            <a:pathLst>
              <a:path h="10287000" w="9144000">
                <a:moveTo>
                  <a:pt x="9144000" y="0"/>
                </a:moveTo>
                <a:lnTo>
                  <a:pt x="0" y="0"/>
                </a:lnTo>
                <a:lnTo>
                  <a:pt x="0" y="10287000"/>
                </a:lnTo>
                <a:lnTo>
                  <a:pt x="9144000" y="10287000"/>
                </a:lnTo>
                <a:lnTo>
                  <a:pt x="9144000" y="0"/>
                </a:lnTo>
                <a:close/>
              </a:path>
            </a:pathLst>
          </a:custGeom>
          <a:blipFill>
            <a:blip r:embed="rId3"/>
            <a:stretch>
              <a:fillRect l="-13619" t="-62538" r="-69236" b="0"/>
            </a:stretch>
          </a:blipFill>
        </p:spPr>
      </p:sp>
      <p:grpSp>
        <p:nvGrpSpPr>
          <p:cNvPr name="Group 5" id="5"/>
          <p:cNvGrpSpPr/>
          <p:nvPr/>
        </p:nvGrpSpPr>
        <p:grpSpPr>
          <a:xfrm rot="0">
            <a:off x="9144000" y="7846217"/>
            <a:ext cx="9144000" cy="3401819"/>
            <a:chOff x="0" y="0"/>
            <a:chExt cx="2481478" cy="923178"/>
          </a:xfrm>
        </p:grpSpPr>
        <p:sp>
          <p:nvSpPr>
            <p:cNvPr name="Freeform 6" id="6"/>
            <p:cNvSpPr/>
            <p:nvPr/>
          </p:nvSpPr>
          <p:spPr>
            <a:xfrm flipH="false" flipV="false" rot="0">
              <a:off x="0" y="0"/>
              <a:ext cx="2481478" cy="923178"/>
            </a:xfrm>
            <a:custGeom>
              <a:avLst/>
              <a:gdLst/>
              <a:ahLst/>
              <a:cxnLst/>
              <a:rect r="r" b="b" t="t" l="l"/>
              <a:pathLst>
                <a:path h="923178" w="2481478">
                  <a:moveTo>
                    <a:pt x="2357018" y="923178"/>
                  </a:moveTo>
                  <a:lnTo>
                    <a:pt x="124460" y="923178"/>
                  </a:lnTo>
                  <a:cubicBezTo>
                    <a:pt x="55880" y="923178"/>
                    <a:pt x="0" y="867298"/>
                    <a:pt x="0" y="798718"/>
                  </a:cubicBezTo>
                  <a:lnTo>
                    <a:pt x="0" y="124460"/>
                  </a:lnTo>
                  <a:cubicBezTo>
                    <a:pt x="0" y="55880"/>
                    <a:pt x="55880" y="0"/>
                    <a:pt x="124460" y="0"/>
                  </a:cubicBezTo>
                  <a:lnTo>
                    <a:pt x="2357018" y="0"/>
                  </a:lnTo>
                  <a:cubicBezTo>
                    <a:pt x="2425598" y="0"/>
                    <a:pt x="2481478" y="55880"/>
                    <a:pt x="2481478" y="124460"/>
                  </a:cubicBezTo>
                  <a:lnTo>
                    <a:pt x="2481478" y="798718"/>
                  </a:lnTo>
                  <a:cubicBezTo>
                    <a:pt x="2481478" y="867298"/>
                    <a:pt x="2425598" y="923178"/>
                    <a:pt x="2357018" y="923178"/>
                  </a:cubicBezTo>
                  <a:close/>
                </a:path>
              </a:pathLst>
            </a:custGeom>
            <a:solidFill>
              <a:srgbClr val="1F2044">
                <a:alpha val="86667"/>
              </a:srgbClr>
            </a:solidFill>
          </p:spPr>
        </p:sp>
      </p:grpSp>
      <p:sp>
        <p:nvSpPr>
          <p:cNvPr name="TextBox 7" id="7"/>
          <p:cNvSpPr txBox="true"/>
          <p:nvPr/>
        </p:nvSpPr>
        <p:spPr>
          <a:xfrm rot="0">
            <a:off x="9670494" y="3991358"/>
            <a:ext cx="5531387" cy="558008"/>
          </a:xfrm>
          <a:prstGeom prst="rect">
            <a:avLst/>
          </a:prstGeom>
        </p:spPr>
        <p:txBody>
          <a:bodyPr anchor="t" rtlCol="false" tIns="0" lIns="0" bIns="0" rIns="0">
            <a:spAutoFit/>
          </a:bodyPr>
          <a:lstStyle/>
          <a:p>
            <a:pPr>
              <a:lnSpc>
                <a:spcPts val="4526"/>
              </a:lnSpc>
            </a:pPr>
            <a:r>
              <a:rPr lang="en-US" sz="3233">
                <a:solidFill>
                  <a:srgbClr val="FFFFFF"/>
                </a:solidFill>
                <a:latin typeface="HK Grotesk"/>
              </a:rPr>
              <a:t>Large Language Models (LLMs)</a:t>
            </a:r>
          </a:p>
        </p:txBody>
      </p:sp>
      <p:sp>
        <p:nvSpPr>
          <p:cNvPr name="AutoShape 8" id="8"/>
          <p:cNvSpPr/>
          <p:nvPr/>
        </p:nvSpPr>
        <p:spPr>
          <a:xfrm flipV="true">
            <a:off x="15201881" y="3208482"/>
            <a:ext cx="886139" cy="849550"/>
          </a:xfrm>
          <a:prstGeom prst="line">
            <a:avLst/>
          </a:prstGeom>
          <a:ln cap="flat" w="76200">
            <a:solidFill>
              <a:srgbClr val="6968D4"/>
            </a:solidFill>
            <a:prstDash val="solid"/>
            <a:headEnd type="none" len="sm" w="sm"/>
            <a:tailEnd type="triangle" len="med" w="lg"/>
          </a:ln>
        </p:spPr>
      </p:sp>
      <p:sp>
        <p:nvSpPr>
          <p:cNvPr name="AutoShape 9" id="9"/>
          <p:cNvSpPr/>
          <p:nvPr/>
        </p:nvSpPr>
        <p:spPr>
          <a:xfrm flipV="true">
            <a:off x="15354281" y="4085535"/>
            <a:ext cx="760106" cy="124897"/>
          </a:xfrm>
          <a:prstGeom prst="line">
            <a:avLst/>
          </a:prstGeom>
          <a:ln cap="flat" w="76200">
            <a:solidFill>
              <a:srgbClr val="6968D4"/>
            </a:solidFill>
            <a:prstDash val="solid"/>
            <a:headEnd type="none" len="sm" w="sm"/>
            <a:tailEnd type="triangle" len="med" w="lg"/>
          </a:ln>
        </p:spPr>
      </p:sp>
      <p:sp>
        <p:nvSpPr>
          <p:cNvPr name="AutoShape 10" id="10"/>
          <p:cNvSpPr/>
          <p:nvPr/>
        </p:nvSpPr>
        <p:spPr>
          <a:xfrm>
            <a:off x="15348103" y="4419904"/>
            <a:ext cx="766284" cy="522386"/>
          </a:xfrm>
          <a:prstGeom prst="line">
            <a:avLst/>
          </a:prstGeom>
          <a:ln cap="flat" w="76200">
            <a:solidFill>
              <a:srgbClr val="6968D4"/>
            </a:solidFill>
            <a:prstDash val="solid"/>
            <a:headEnd type="none" len="sm" w="sm"/>
            <a:tailEnd type="triangle" len="med" w="lg"/>
          </a:ln>
        </p:spPr>
      </p:sp>
      <p:sp>
        <p:nvSpPr>
          <p:cNvPr name="AutoShape 11" id="11"/>
          <p:cNvSpPr/>
          <p:nvPr/>
        </p:nvSpPr>
        <p:spPr>
          <a:xfrm>
            <a:off x="15201881" y="4501740"/>
            <a:ext cx="912506" cy="1324806"/>
          </a:xfrm>
          <a:prstGeom prst="line">
            <a:avLst/>
          </a:prstGeom>
          <a:ln cap="flat" w="76200">
            <a:solidFill>
              <a:srgbClr val="6968D4"/>
            </a:solidFill>
            <a:prstDash val="solid"/>
            <a:headEnd type="none" len="sm" w="sm"/>
            <a:tailEnd type="triangle" len="med" w="lg"/>
          </a:ln>
        </p:spPr>
      </p:sp>
      <p:sp>
        <p:nvSpPr>
          <p:cNvPr name="Freeform 12" id="12"/>
          <p:cNvSpPr/>
          <p:nvPr/>
        </p:nvSpPr>
        <p:spPr>
          <a:xfrm flipH="false" flipV="false" rot="0">
            <a:off x="2410220" y="2484913"/>
            <a:ext cx="3232282" cy="2488857"/>
          </a:xfrm>
          <a:custGeom>
            <a:avLst/>
            <a:gdLst/>
            <a:ahLst/>
            <a:cxnLst/>
            <a:rect r="r" b="b" t="t" l="l"/>
            <a:pathLst>
              <a:path h="2488857" w="3232282">
                <a:moveTo>
                  <a:pt x="0" y="0"/>
                </a:moveTo>
                <a:lnTo>
                  <a:pt x="3232282" y="0"/>
                </a:lnTo>
                <a:lnTo>
                  <a:pt x="3232282" y="2488857"/>
                </a:lnTo>
                <a:lnTo>
                  <a:pt x="0" y="24888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178603" y="5580880"/>
            <a:ext cx="3695517" cy="3353682"/>
          </a:xfrm>
          <a:custGeom>
            <a:avLst/>
            <a:gdLst/>
            <a:ahLst/>
            <a:cxnLst/>
            <a:rect r="r" b="b" t="t" l="l"/>
            <a:pathLst>
              <a:path h="3353682" w="3695517">
                <a:moveTo>
                  <a:pt x="0" y="0"/>
                </a:moveTo>
                <a:lnTo>
                  <a:pt x="3695517" y="0"/>
                </a:lnTo>
                <a:lnTo>
                  <a:pt x="3695517" y="3353681"/>
                </a:lnTo>
                <a:lnTo>
                  <a:pt x="0" y="33536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28700" y="1085850"/>
            <a:ext cx="5614221" cy="896112"/>
          </a:xfrm>
          <a:prstGeom prst="rect">
            <a:avLst/>
          </a:prstGeom>
        </p:spPr>
        <p:txBody>
          <a:bodyPr anchor="t" rtlCol="false" tIns="0" lIns="0" bIns="0" rIns="0">
            <a:spAutoFit/>
          </a:bodyPr>
          <a:lstStyle/>
          <a:p>
            <a:pPr>
              <a:lnSpc>
                <a:spcPts val="6804"/>
              </a:lnSpc>
            </a:pPr>
            <a:r>
              <a:rPr lang="en-US" sz="6300">
                <a:solidFill>
                  <a:srgbClr val="FFFFFF"/>
                </a:solidFill>
                <a:latin typeface="HK Grotesk Bold"/>
              </a:rPr>
              <a:t>What are LLMs</a:t>
            </a:r>
          </a:p>
        </p:txBody>
      </p:sp>
      <p:sp>
        <p:nvSpPr>
          <p:cNvPr name="TextBox 15" id="15"/>
          <p:cNvSpPr txBox="true"/>
          <p:nvPr/>
        </p:nvSpPr>
        <p:spPr>
          <a:xfrm rot="0">
            <a:off x="10117741" y="8602980"/>
            <a:ext cx="7196519" cy="1310640"/>
          </a:xfrm>
          <a:prstGeom prst="rect">
            <a:avLst/>
          </a:prstGeom>
        </p:spPr>
        <p:txBody>
          <a:bodyPr anchor="t" rtlCol="false" tIns="0" lIns="0" bIns="0" rIns="0">
            <a:spAutoFit/>
          </a:bodyPr>
          <a:lstStyle/>
          <a:p>
            <a:pPr algn="ctr">
              <a:lnSpc>
                <a:spcPts val="6804"/>
              </a:lnSpc>
            </a:pPr>
            <a:r>
              <a:rPr lang="en-US" sz="6300">
                <a:solidFill>
                  <a:srgbClr val="FFFFFF"/>
                </a:solidFill>
                <a:latin typeface="HK Grotesk Bold"/>
              </a:rPr>
              <a:t>How do they work?</a:t>
            </a:r>
          </a:p>
          <a:p>
            <a:pPr algn="ctr">
              <a:lnSpc>
                <a:spcPts val="3456"/>
              </a:lnSpc>
            </a:pPr>
            <a:r>
              <a:rPr lang="en-US" sz="3200">
                <a:solidFill>
                  <a:srgbClr val="FFFFFF"/>
                </a:solidFill>
                <a:latin typeface="HK Grotesk Bold"/>
              </a:rPr>
              <a:t>Next Token Prediction</a:t>
            </a:r>
          </a:p>
        </p:txBody>
      </p:sp>
      <p:sp>
        <p:nvSpPr>
          <p:cNvPr name="TextBox 16" id="16"/>
          <p:cNvSpPr txBox="true"/>
          <p:nvPr/>
        </p:nvSpPr>
        <p:spPr>
          <a:xfrm rot="0">
            <a:off x="16354226" y="2858053"/>
            <a:ext cx="879394" cy="558008"/>
          </a:xfrm>
          <a:prstGeom prst="rect">
            <a:avLst/>
          </a:prstGeom>
        </p:spPr>
        <p:txBody>
          <a:bodyPr anchor="t" rtlCol="false" tIns="0" lIns="0" bIns="0" rIns="0">
            <a:spAutoFit/>
          </a:bodyPr>
          <a:lstStyle/>
          <a:p>
            <a:pPr>
              <a:lnSpc>
                <a:spcPts val="4526"/>
              </a:lnSpc>
            </a:pPr>
            <a:r>
              <a:rPr lang="en-US" sz="3233">
                <a:solidFill>
                  <a:srgbClr val="FFFFFF"/>
                </a:solidFill>
                <a:latin typeface="HK Grotesk"/>
              </a:rPr>
              <a:t>have</a:t>
            </a:r>
          </a:p>
        </p:txBody>
      </p:sp>
      <p:sp>
        <p:nvSpPr>
          <p:cNvPr name="TextBox 17" id="17"/>
          <p:cNvSpPr txBox="true"/>
          <p:nvPr/>
        </p:nvSpPr>
        <p:spPr>
          <a:xfrm rot="0">
            <a:off x="16354226" y="3745691"/>
            <a:ext cx="879394" cy="558008"/>
          </a:xfrm>
          <a:prstGeom prst="rect">
            <a:avLst/>
          </a:prstGeom>
        </p:spPr>
        <p:txBody>
          <a:bodyPr anchor="t" rtlCol="false" tIns="0" lIns="0" bIns="0" rIns="0">
            <a:spAutoFit/>
          </a:bodyPr>
          <a:lstStyle/>
          <a:p>
            <a:pPr>
              <a:lnSpc>
                <a:spcPts val="4526"/>
              </a:lnSpc>
            </a:pPr>
            <a:r>
              <a:rPr lang="en-US" sz="3233">
                <a:solidFill>
                  <a:srgbClr val="FFFFFF"/>
                </a:solidFill>
                <a:latin typeface="HK Grotesk"/>
              </a:rPr>
              <a:t>are</a:t>
            </a:r>
          </a:p>
        </p:txBody>
      </p:sp>
      <p:sp>
        <p:nvSpPr>
          <p:cNvPr name="TextBox 18" id="18"/>
          <p:cNvSpPr txBox="true"/>
          <p:nvPr/>
        </p:nvSpPr>
        <p:spPr>
          <a:xfrm rot="0">
            <a:off x="16354226" y="4629948"/>
            <a:ext cx="1407280" cy="558008"/>
          </a:xfrm>
          <a:prstGeom prst="rect">
            <a:avLst/>
          </a:prstGeom>
        </p:spPr>
        <p:txBody>
          <a:bodyPr anchor="t" rtlCol="false" tIns="0" lIns="0" bIns="0" rIns="0">
            <a:spAutoFit/>
          </a:bodyPr>
          <a:lstStyle/>
          <a:p>
            <a:pPr>
              <a:lnSpc>
                <a:spcPts val="4526"/>
              </a:lnSpc>
            </a:pPr>
            <a:r>
              <a:rPr lang="en-US" sz="3233">
                <a:solidFill>
                  <a:srgbClr val="FFFFFF"/>
                </a:solidFill>
                <a:latin typeface="HK Grotesk"/>
              </a:rPr>
              <a:t>make</a:t>
            </a:r>
          </a:p>
        </p:txBody>
      </p:sp>
      <p:sp>
        <p:nvSpPr>
          <p:cNvPr name="TextBox 19" id="19"/>
          <p:cNvSpPr txBox="true"/>
          <p:nvPr/>
        </p:nvSpPr>
        <p:spPr>
          <a:xfrm rot="0">
            <a:off x="16354226" y="5514205"/>
            <a:ext cx="1407280" cy="558008"/>
          </a:xfrm>
          <a:prstGeom prst="rect">
            <a:avLst/>
          </a:prstGeom>
        </p:spPr>
        <p:txBody>
          <a:bodyPr anchor="t" rtlCol="false" tIns="0" lIns="0" bIns="0" rIns="0">
            <a:spAutoFit/>
          </a:bodyPr>
          <a:lstStyle/>
          <a:p>
            <a:pPr>
              <a:lnSpc>
                <a:spcPts val="4526"/>
              </a:lnSpc>
            </a:pPr>
            <a:r>
              <a:rPr lang="en-US" sz="3233">
                <a:solidFill>
                  <a:srgbClr val="FFFFFF"/>
                </a:solidFill>
                <a:latin typeface="HK Grotesk"/>
              </a:rPr>
              <a:t>in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17214" r="18355" b="36860"/>
          <a:stretch>
            <a:fillRect/>
          </a:stretch>
        </p:blipFill>
        <p:spPr>
          <a:xfrm flipH="false" flipV="false">
            <a:off x="0" y="0"/>
            <a:ext cx="18288000" cy="10287000"/>
          </a:xfrm>
          <a:prstGeom prst="rect">
            <a:avLst/>
          </a:prstGeom>
        </p:spPr>
      </p:pic>
      <p:grpSp>
        <p:nvGrpSpPr>
          <p:cNvPr name="Group 3" id="3"/>
          <p:cNvGrpSpPr/>
          <p:nvPr/>
        </p:nvGrpSpPr>
        <p:grpSpPr>
          <a:xfrm rot="0">
            <a:off x="9001842" y="1312942"/>
            <a:ext cx="8032068" cy="2437733"/>
            <a:chOff x="0" y="0"/>
            <a:chExt cx="3682960" cy="1117779"/>
          </a:xfrm>
        </p:grpSpPr>
        <p:sp>
          <p:nvSpPr>
            <p:cNvPr name="Freeform 4" id="4"/>
            <p:cNvSpPr/>
            <p:nvPr/>
          </p:nvSpPr>
          <p:spPr>
            <a:xfrm flipH="false" flipV="false" rot="0">
              <a:off x="0" y="0"/>
              <a:ext cx="3682960" cy="1117779"/>
            </a:xfrm>
            <a:custGeom>
              <a:avLst/>
              <a:gdLst/>
              <a:ahLst/>
              <a:cxnLst/>
              <a:rect r="r" b="b" t="t" l="l"/>
              <a:pathLst>
                <a:path h="1117779" w="3682960">
                  <a:moveTo>
                    <a:pt x="3558500" y="1117779"/>
                  </a:moveTo>
                  <a:lnTo>
                    <a:pt x="124460" y="1117779"/>
                  </a:lnTo>
                  <a:cubicBezTo>
                    <a:pt x="55880" y="1117779"/>
                    <a:pt x="0" y="1061899"/>
                    <a:pt x="0" y="993319"/>
                  </a:cubicBezTo>
                  <a:lnTo>
                    <a:pt x="0" y="124460"/>
                  </a:lnTo>
                  <a:cubicBezTo>
                    <a:pt x="0" y="55880"/>
                    <a:pt x="55880" y="0"/>
                    <a:pt x="124460" y="0"/>
                  </a:cubicBezTo>
                  <a:lnTo>
                    <a:pt x="3558500" y="0"/>
                  </a:lnTo>
                  <a:cubicBezTo>
                    <a:pt x="3627080" y="0"/>
                    <a:pt x="3682960" y="55880"/>
                    <a:pt x="3682960" y="124460"/>
                  </a:cubicBezTo>
                  <a:lnTo>
                    <a:pt x="3682960" y="993319"/>
                  </a:lnTo>
                  <a:cubicBezTo>
                    <a:pt x="3682960" y="1061899"/>
                    <a:pt x="3627080" y="1117779"/>
                    <a:pt x="3558500" y="1117779"/>
                  </a:cubicBezTo>
                  <a:close/>
                </a:path>
              </a:pathLst>
            </a:custGeom>
            <a:solidFill>
              <a:srgbClr val="2D2E5F">
                <a:alpha val="86667"/>
              </a:srgbClr>
            </a:solidFill>
          </p:spPr>
        </p:sp>
      </p:grpSp>
      <p:grpSp>
        <p:nvGrpSpPr>
          <p:cNvPr name="Group 5" id="5"/>
          <p:cNvGrpSpPr/>
          <p:nvPr/>
        </p:nvGrpSpPr>
        <p:grpSpPr>
          <a:xfrm rot="0">
            <a:off x="9001842" y="4107082"/>
            <a:ext cx="8032068" cy="2437733"/>
            <a:chOff x="0" y="0"/>
            <a:chExt cx="3682960" cy="1117779"/>
          </a:xfrm>
        </p:grpSpPr>
        <p:sp>
          <p:nvSpPr>
            <p:cNvPr name="Freeform 6" id="6"/>
            <p:cNvSpPr/>
            <p:nvPr/>
          </p:nvSpPr>
          <p:spPr>
            <a:xfrm flipH="false" flipV="false" rot="0">
              <a:off x="0" y="0"/>
              <a:ext cx="3682960" cy="1117779"/>
            </a:xfrm>
            <a:custGeom>
              <a:avLst/>
              <a:gdLst/>
              <a:ahLst/>
              <a:cxnLst/>
              <a:rect r="r" b="b" t="t" l="l"/>
              <a:pathLst>
                <a:path h="1117779" w="3682960">
                  <a:moveTo>
                    <a:pt x="3558500" y="1117779"/>
                  </a:moveTo>
                  <a:lnTo>
                    <a:pt x="124460" y="1117779"/>
                  </a:lnTo>
                  <a:cubicBezTo>
                    <a:pt x="55880" y="1117779"/>
                    <a:pt x="0" y="1061899"/>
                    <a:pt x="0" y="993319"/>
                  </a:cubicBezTo>
                  <a:lnTo>
                    <a:pt x="0" y="124460"/>
                  </a:lnTo>
                  <a:cubicBezTo>
                    <a:pt x="0" y="55880"/>
                    <a:pt x="55880" y="0"/>
                    <a:pt x="124460" y="0"/>
                  </a:cubicBezTo>
                  <a:lnTo>
                    <a:pt x="3558500" y="0"/>
                  </a:lnTo>
                  <a:cubicBezTo>
                    <a:pt x="3627080" y="0"/>
                    <a:pt x="3682960" y="55880"/>
                    <a:pt x="3682960" y="124460"/>
                  </a:cubicBezTo>
                  <a:lnTo>
                    <a:pt x="3682960" y="993319"/>
                  </a:lnTo>
                  <a:cubicBezTo>
                    <a:pt x="3682960" y="1061899"/>
                    <a:pt x="3627080" y="1117779"/>
                    <a:pt x="3558500" y="1117779"/>
                  </a:cubicBezTo>
                  <a:close/>
                </a:path>
              </a:pathLst>
            </a:custGeom>
            <a:solidFill>
              <a:srgbClr val="2D2E5F">
                <a:alpha val="86667"/>
              </a:srgbClr>
            </a:solidFill>
          </p:spPr>
        </p:sp>
      </p:grpSp>
      <p:grpSp>
        <p:nvGrpSpPr>
          <p:cNvPr name="Group 7" id="7"/>
          <p:cNvGrpSpPr/>
          <p:nvPr/>
        </p:nvGrpSpPr>
        <p:grpSpPr>
          <a:xfrm rot="0">
            <a:off x="9001842" y="6897240"/>
            <a:ext cx="8032068" cy="2437733"/>
            <a:chOff x="0" y="0"/>
            <a:chExt cx="3682960" cy="1117779"/>
          </a:xfrm>
        </p:grpSpPr>
        <p:sp>
          <p:nvSpPr>
            <p:cNvPr name="Freeform 8" id="8"/>
            <p:cNvSpPr/>
            <p:nvPr/>
          </p:nvSpPr>
          <p:spPr>
            <a:xfrm flipH="false" flipV="false" rot="0">
              <a:off x="0" y="0"/>
              <a:ext cx="3682960" cy="1117779"/>
            </a:xfrm>
            <a:custGeom>
              <a:avLst/>
              <a:gdLst/>
              <a:ahLst/>
              <a:cxnLst/>
              <a:rect r="r" b="b" t="t" l="l"/>
              <a:pathLst>
                <a:path h="1117779" w="3682960">
                  <a:moveTo>
                    <a:pt x="3558500" y="1117779"/>
                  </a:moveTo>
                  <a:lnTo>
                    <a:pt x="124460" y="1117779"/>
                  </a:lnTo>
                  <a:cubicBezTo>
                    <a:pt x="55880" y="1117779"/>
                    <a:pt x="0" y="1061899"/>
                    <a:pt x="0" y="993319"/>
                  </a:cubicBezTo>
                  <a:lnTo>
                    <a:pt x="0" y="124460"/>
                  </a:lnTo>
                  <a:cubicBezTo>
                    <a:pt x="0" y="55880"/>
                    <a:pt x="55880" y="0"/>
                    <a:pt x="124460" y="0"/>
                  </a:cubicBezTo>
                  <a:lnTo>
                    <a:pt x="3558500" y="0"/>
                  </a:lnTo>
                  <a:cubicBezTo>
                    <a:pt x="3627080" y="0"/>
                    <a:pt x="3682960" y="55880"/>
                    <a:pt x="3682960" y="124460"/>
                  </a:cubicBezTo>
                  <a:lnTo>
                    <a:pt x="3682960" y="993319"/>
                  </a:lnTo>
                  <a:cubicBezTo>
                    <a:pt x="3682960" y="1061899"/>
                    <a:pt x="3627080" y="1117779"/>
                    <a:pt x="3558500" y="1117779"/>
                  </a:cubicBezTo>
                  <a:close/>
                </a:path>
              </a:pathLst>
            </a:custGeom>
            <a:solidFill>
              <a:srgbClr val="6968D4">
                <a:alpha val="86667"/>
              </a:srgbClr>
            </a:solidFill>
          </p:spPr>
        </p:sp>
      </p:grpSp>
      <p:sp>
        <p:nvSpPr>
          <p:cNvPr name="Freeform 9" id="9"/>
          <p:cNvSpPr/>
          <p:nvPr/>
        </p:nvSpPr>
        <p:spPr>
          <a:xfrm flipH="false" flipV="false" rot="0">
            <a:off x="14501150" y="1559739"/>
            <a:ext cx="1944139" cy="1944139"/>
          </a:xfrm>
          <a:custGeom>
            <a:avLst/>
            <a:gdLst/>
            <a:ahLst/>
            <a:cxnLst/>
            <a:rect r="r" b="b" t="t" l="l"/>
            <a:pathLst>
              <a:path h="1944139" w="1944139">
                <a:moveTo>
                  <a:pt x="0" y="0"/>
                </a:moveTo>
                <a:lnTo>
                  <a:pt x="1944139" y="0"/>
                </a:lnTo>
                <a:lnTo>
                  <a:pt x="1944139" y="1944139"/>
                </a:lnTo>
                <a:lnTo>
                  <a:pt x="0" y="1944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389693" y="4454428"/>
            <a:ext cx="2167053" cy="1739060"/>
          </a:xfrm>
          <a:custGeom>
            <a:avLst/>
            <a:gdLst/>
            <a:ahLst/>
            <a:cxnLst/>
            <a:rect r="r" b="b" t="t" l="l"/>
            <a:pathLst>
              <a:path h="1739060" w="2167053">
                <a:moveTo>
                  <a:pt x="0" y="0"/>
                </a:moveTo>
                <a:lnTo>
                  <a:pt x="2167053" y="0"/>
                </a:lnTo>
                <a:lnTo>
                  <a:pt x="2167053" y="1739060"/>
                </a:lnTo>
                <a:lnTo>
                  <a:pt x="0" y="1739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563411" y="7144890"/>
            <a:ext cx="1964760" cy="1964760"/>
          </a:xfrm>
          <a:custGeom>
            <a:avLst/>
            <a:gdLst/>
            <a:ahLst/>
            <a:cxnLst/>
            <a:rect r="r" b="b" t="t" l="l"/>
            <a:pathLst>
              <a:path h="1964760" w="1964760">
                <a:moveTo>
                  <a:pt x="0" y="0"/>
                </a:moveTo>
                <a:lnTo>
                  <a:pt x="1964760" y="0"/>
                </a:lnTo>
                <a:lnTo>
                  <a:pt x="1964760" y="1964761"/>
                </a:lnTo>
                <a:lnTo>
                  <a:pt x="0" y="19647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858547" y="2531808"/>
            <a:ext cx="4407588" cy="6860060"/>
          </a:xfrm>
          <a:custGeom>
            <a:avLst/>
            <a:gdLst/>
            <a:ahLst/>
            <a:cxnLst/>
            <a:rect r="r" b="b" t="t" l="l"/>
            <a:pathLst>
              <a:path h="6860060" w="4407588">
                <a:moveTo>
                  <a:pt x="0" y="0"/>
                </a:moveTo>
                <a:lnTo>
                  <a:pt x="4407588" y="0"/>
                </a:lnTo>
                <a:lnTo>
                  <a:pt x="4407588" y="6860060"/>
                </a:lnTo>
                <a:lnTo>
                  <a:pt x="0" y="6860060"/>
                </a:lnTo>
                <a:lnTo>
                  <a:pt x="0" y="0"/>
                </a:lnTo>
                <a:close/>
              </a:path>
            </a:pathLst>
          </a:custGeom>
          <a:blipFill>
            <a:blip r:embed="rId10"/>
            <a:stretch>
              <a:fillRect l="0" t="0" r="0" b="0"/>
            </a:stretch>
          </a:blipFill>
        </p:spPr>
      </p:sp>
      <p:sp>
        <p:nvSpPr>
          <p:cNvPr name="TextBox 13" id="13"/>
          <p:cNvSpPr txBox="true"/>
          <p:nvPr/>
        </p:nvSpPr>
        <p:spPr>
          <a:xfrm rot="0">
            <a:off x="1258417" y="1331992"/>
            <a:ext cx="6538912"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LLM Pipeline</a:t>
            </a:r>
          </a:p>
        </p:txBody>
      </p:sp>
      <p:grpSp>
        <p:nvGrpSpPr>
          <p:cNvPr name="Group 14" id="14"/>
          <p:cNvGrpSpPr/>
          <p:nvPr/>
        </p:nvGrpSpPr>
        <p:grpSpPr>
          <a:xfrm rot="0">
            <a:off x="9472244" y="1559739"/>
            <a:ext cx="4150599" cy="1944139"/>
            <a:chOff x="0" y="0"/>
            <a:chExt cx="5534132" cy="2592185"/>
          </a:xfrm>
        </p:grpSpPr>
        <p:sp>
          <p:nvSpPr>
            <p:cNvPr name="TextBox 15" id="15"/>
            <p:cNvSpPr txBox="true"/>
            <p:nvPr/>
          </p:nvSpPr>
          <p:spPr>
            <a:xfrm rot="0">
              <a:off x="0" y="-19050"/>
              <a:ext cx="3321606" cy="750062"/>
            </a:xfrm>
            <a:prstGeom prst="rect">
              <a:avLst/>
            </a:prstGeom>
          </p:spPr>
          <p:txBody>
            <a:bodyPr anchor="t" rtlCol="false" tIns="0" lIns="0" bIns="0" rIns="0">
              <a:spAutoFit/>
            </a:bodyPr>
            <a:lstStyle/>
            <a:p>
              <a:pPr algn="just">
                <a:lnSpc>
                  <a:spcPts val="4428"/>
                </a:lnSpc>
              </a:pPr>
              <a:r>
                <a:rPr lang="en-US" sz="3600">
                  <a:solidFill>
                    <a:srgbClr val="FFFFFF"/>
                  </a:solidFill>
                  <a:latin typeface="HK Grotesk Bold"/>
                </a:rPr>
                <a:t>Pretraining</a:t>
              </a:r>
            </a:p>
          </p:txBody>
        </p:sp>
        <p:sp>
          <p:nvSpPr>
            <p:cNvPr name="TextBox 16" id="16"/>
            <p:cNvSpPr txBox="true"/>
            <p:nvPr/>
          </p:nvSpPr>
          <p:spPr>
            <a:xfrm rot="0">
              <a:off x="0" y="701324"/>
              <a:ext cx="5534132" cy="1890861"/>
            </a:xfrm>
            <a:prstGeom prst="rect">
              <a:avLst/>
            </a:prstGeom>
          </p:spPr>
          <p:txBody>
            <a:bodyPr anchor="t" rtlCol="false" tIns="0" lIns="0" bIns="0" rIns="0">
              <a:spAutoFit/>
            </a:bodyPr>
            <a:lstStyle/>
            <a:p>
              <a:pPr>
                <a:lnSpc>
                  <a:spcPts val="2806"/>
                </a:lnSpc>
              </a:pPr>
              <a:r>
                <a:rPr lang="en-US" sz="2300">
                  <a:solidFill>
                    <a:srgbClr val="FFFFFF"/>
                  </a:solidFill>
                  <a:latin typeface="HK Grotesk Light"/>
                </a:rPr>
                <a:t>Train model on trillions of words, often extracted from the internet - learn basics of language.</a:t>
              </a:r>
            </a:p>
          </p:txBody>
        </p:sp>
      </p:grpSp>
      <p:grpSp>
        <p:nvGrpSpPr>
          <p:cNvPr name="Group 17" id="17"/>
          <p:cNvGrpSpPr/>
          <p:nvPr/>
        </p:nvGrpSpPr>
        <p:grpSpPr>
          <a:xfrm rot="0">
            <a:off x="9472244" y="4528101"/>
            <a:ext cx="4150599" cy="1591714"/>
            <a:chOff x="0" y="0"/>
            <a:chExt cx="5534132" cy="2122285"/>
          </a:xfrm>
        </p:grpSpPr>
        <p:sp>
          <p:nvSpPr>
            <p:cNvPr name="TextBox 18" id="18"/>
            <p:cNvSpPr txBox="true"/>
            <p:nvPr/>
          </p:nvSpPr>
          <p:spPr>
            <a:xfrm rot="0">
              <a:off x="0" y="-19050"/>
              <a:ext cx="3321606" cy="750062"/>
            </a:xfrm>
            <a:prstGeom prst="rect">
              <a:avLst/>
            </a:prstGeom>
          </p:spPr>
          <p:txBody>
            <a:bodyPr anchor="t" rtlCol="false" tIns="0" lIns="0" bIns="0" rIns="0">
              <a:spAutoFit/>
            </a:bodyPr>
            <a:lstStyle/>
            <a:p>
              <a:pPr algn="just">
                <a:lnSpc>
                  <a:spcPts val="4428"/>
                </a:lnSpc>
              </a:pPr>
              <a:r>
                <a:rPr lang="en-US" sz="3600">
                  <a:solidFill>
                    <a:srgbClr val="FFFFFF"/>
                  </a:solidFill>
                  <a:latin typeface="HK Grotesk Bold"/>
                </a:rPr>
                <a:t>Finetuning</a:t>
              </a:r>
            </a:p>
          </p:txBody>
        </p:sp>
        <p:sp>
          <p:nvSpPr>
            <p:cNvPr name="TextBox 19" id="19"/>
            <p:cNvSpPr txBox="true"/>
            <p:nvPr/>
          </p:nvSpPr>
          <p:spPr>
            <a:xfrm rot="0">
              <a:off x="0" y="701324"/>
              <a:ext cx="5534132" cy="1420961"/>
            </a:xfrm>
            <a:prstGeom prst="rect">
              <a:avLst/>
            </a:prstGeom>
          </p:spPr>
          <p:txBody>
            <a:bodyPr anchor="t" rtlCol="false" tIns="0" lIns="0" bIns="0" rIns="0">
              <a:spAutoFit/>
            </a:bodyPr>
            <a:lstStyle/>
            <a:p>
              <a:pPr>
                <a:lnSpc>
                  <a:spcPts val="2806"/>
                </a:lnSpc>
              </a:pPr>
              <a:r>
                <a:rPr lang="en-US" sz="2300">
                  <a:solidFill>
                    <a:srgbClr val="FFFFFF"/>
                  </a:solidFill>
                  <a:latin typeface="HK Grotesk Light"/>
                </a:rPr>
                <a:t>Tune model on high quality texts that resemble ideal model output, e.g. conversations</a:t>
              </a:r>
            </a:p>
          </p:txBody>
        </p:sp>
      </p:grpSp>
      <p:grpSp>
        <p:nvGrpSpPr>
          <p:cNvPr name="Group 20" id="20"/>
          <p:cNvGrpSpPr/>
          <p:nvPr/>
        </p:nvGrpSpPr>
        <p:grpSpPr>
          <a:xfrm rot="0">
            <a:off x="9472244" y="7320250"/>
            <a:ext cx="5001816" cy="1591714"/>
            <a:chOff x="0" y="0"/>
            <a:chExt cx="6669088" cy="2122285"/>
          </a:xfrm>
        </p:grpSpPr>
        <p:sp>
          <p:nvSpPr>
            <p:cNvPr name="TextBox 21" id="21"/>
            <p:cNvSpPr txBox="true"/>
            <p:nvPr/>
          </p:nvSpPr>
          <p:spPr>
            <a:xfrm rot="0">
              <a:off x="0" y="-19050"/>
              <a:ext cx="6669088" cy="750062"/>
            </a:xfrm>
            <a:prstGeom prst="rect">
              <a:avLst/>
            </a:prstGeom>
          </p:spPr>
          <p:txBody>
            <a:bodyPr anchor="t" rtlCol="false" tIns="0" lIns="0" bIns="0" rIns="0">
              <a:spAutoFit/>
            </a:bodyPr>
            <a:lstStyle/>
            <a:p>
              <a:pPr algn="just">
                <a:lnSpc>
                  <a:spcPts val="4428"/>
                </a:lnSpc>
              </a:pPr>
              <a:r>
                <a:rPr lang="en-US" sz="3600">
                  <a:solidFill>
                    <a:srgbClr val="FFFFFF"/>
                  </a:solidFill>
                  <a:latin typeface="HK Grotesk Bold"/>
                </a:rPr>
                <a:t>Reinforcement Learning</a:t>
              </a:r>
            </a:p>
          </p:txBody>
        </p:sp>
        <p:sp>
          <p:nvSpPr>
            <p:cNvPr name="TextBox 22" id="22"/>
            <p:cNvSpPr txBox="true"/>
            <p:nvPr/>
          </p:nvSpPr>
          <p:spPr>
            <a:xfrm rot="0">
              <a:off x="0" y="701324"/>
              <a:ext cx="5534132" cy="1420961"/>
            </a:xfrm>
            <a:prstGeom prst="rect">
              <a:avLst/>
            </a:prstGeom>
          </p:spPr>
          <p:txBody>
            <a:bodyPr anchor="t" rtlCol="false" tIns="0" lIns="0" bIns="0" rIns="0">
              <a:spAutoFit/>
            </a:bodyPr>
            <a:lstStyle/>
            <a:p>
              <a:pPr>
                <a:lnSpc>
                  <a:spcPts val="2806"/>
                </a:lnSpc>
              </a:pPr>
              <a:r>
                <a:rPr lang="en-US" sz="2300">
                  <a:solidFill>
                    <a:srgbClr val="FFFFFF"/>
                  </a:solidFill>
                  <a:latin typeface="HK Grotesk Light"/>
                </a:rPr>
                <a:t>Using human assistance, the model receives feedback in the form of rewards or penalties.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53852" r="20187" b="1252"/>
          <a:stretch>
            <a:fillRect/>
          </a:stretch>
        </p:blipFill>
        <p:spPr>
          <a:xfrm flipH="false" flipV="false">
            <a:off x="0" y="0"/>
            <a:ext cx="18288000" cy="10287000"/>
          </a:xfrm>
          <a:prstGeom prst="rect">
            <a:avLst/>
          </a:prstGeom>
        </p:spPr>
      </p:pic>
      <p:grpSp>
        <p:nvGrpSpPr>
          <p:cNvPr name="Group 3" id="3"/>
          <p:cNvGrpSpPr/>
          <p:nvPr/>
        </p:nvGrpSpPr>
        <p:grpSpPr>
          <a:xfrm rot="0">
            <a:off x="1234036" y="1883884"/>
            <a:ext cx="7189669" cy="8030216"/>
            <a:chOff x="0" y="0"/>
            <a:chExt cx="2760047" cy="3082726"/>
          </a:xfrm>
        </p:grpSpPr>
        <p:sp>
          <p:nvSpPr>
            <p:cNvPr name="Freeform 4" id="4"/>
            <p:cNvSpPr/>
            <p:nvPr/>
          </p:nvSpPr>
          <p:spPr>
            <a:xfrm flipH="false" flipV="false" rot="0">
              <a:off x="0" y="0"/>
              <a:ext cx="2760048" cy="3082726"/>
            </a:xfrm>
            <a:custGeom>
              <a:avLst/>
              <a:gdLst/>
              <a:ahLst/>
              <a:cxnLst/>
              <a:rect r="r" b="b" t="t" l="l"/>
              <a:pathLst>
                <a:path h="3082726" w="2760048">
                  <a:moveTo>
                    <a:pt x="2635587" y="3082726"/>
                  </a:moveTo>
                  <a:lnTo>
                    <a:pt x="124460" y="3082726"/>
                  </a:lnTo>
                  <a:cubicBezTo>
                    <a:pt x="55880" y="3082726"/>
                    <a:pt x="0" y="3026846"/>
                    <a:pt x="0" y="2958266"/>
                  </a:cubicBezTo>
                  <a:lnTo>
                    <a:pt x="0" y="124460"/>
                  </a:lnTo>
                  <a:cubicBezTo>
                    <a:pt x="0" y="55880"/>
                    <a:pt x="55880" y="0"/>
                    <a:pt x="124460" y="0"/>
                  </a:cubicBezTo>
                  <a:lnTo>
                    <a:pt x="2635588" y="0"/>
                  </a:lnTo>
                  <a:cubicBezTo>
                    <a:pt x="2704167" y="0"/>
                    <a:pt x="2760048" y="55880"/>
                    <a:pt x="2760048" y="124460"/>
                  </a:cubicBezTo>
                  <a:lnTo>
                    <a:pt x="2760048" y="2958266"/>
                  </a:lnTo>
                  <a:cubicBezTo>
                    <a:pt x="2760048" y="3026846"/>
                    <a:pt x="2704167" y="3082726"/>
                    <a:pt x="2635588" y="3082726"/>
                  </a:cubicBezTo>
                  <a:close/>
                </a:path>
              </a:pathLst>
            </a:custGeom>
            <a:solidFill>
              <a:srgbClr val="484995">
                <a:alpha val="43922"/>
              </a:srgbClr>
            </a:solidFill>
          </p:spPr>
        </p:sp>
      </p:grpSp>
      <p:grpSp>
        <p:nvGrpSpPr>
          <p:cNvPr name="Group 5" id="5"/>
          <p:cNvGrpSpPr/>
          <p:nvPr/>
        </p:nvGrpSpPr>
        <p:grpSpPr>
          <a:xfrm rot="0">
            <a:off x="1216222" y="2505244"/>
            <a:ext cx="7207482" cy="7408857"/>
            <a:chOff x="0" y="0"/>
            <a:chExt cx="2766886" cy="2844192"/>
          </a:xfrm>
        </p:grpSpPr>
        <p:sp>
          <p:nvSpPr>
            <p:cNvPr name="Freeform 6" id="6"/>
            <p:cNvSpPr/>
            <p:nvPr/>
          </p:nvSpPr>
          <p:spPr>
            <a:xfrm flipH="false" flipV="false" rot="0">
              <a:off x="0" y="0"/>
              <a:ext cx="2766886" cy="2844192"/>
            </a:xfrm>
            <a:custGeom>
              <a:avLst/>
              <a:gdLst/>
              <a:ahLst/>
              <a:cxnLst/>
              <a:rect r="r" b="b" t="t" l="l"/>
              <a:pathLst>
                <a:path h="2844192" w="2766886">
                  <a:moveTo>
                    <a:pt x="2642426" y="2844192"/>
                  </a:moveTo>
                  <a:lnTo>
                    <a:pt x="124460" y="2844192"/>
                  </a:lnTo>
                  <a:cubicBezTo>
                    <a:pt x="55880" y="2844192"/>
                    <a:pt x="0" y="2788312"/>
                    <a:pt x="0" y="2719732"/>
                  </a:cubicBezTo>
                  <a:lnTo>
                    <a:pt x="0" y="124460"/>
                  </a:lnTo>
                  <a:cubicBezTo>
                    <a:pt x="0" y="55880"/>
                    <a:pt x="55880" y="0"/>
                    <a:pt x="124460" y="0"/>
                  </a:cubicBezTo>
                  <a:lnTo>
                    <a:pt x="2642426" y="0"/>
                  </a:lnTo>
                  <a:cubicBezTo>
                    <a:pt x="2711006" y="0"/>
                    <a:pt x="2766886" y="55880"/>
                    <a:pt x="2766886" y="124460"/>
                  </a:cubicBezTo>
                  <a:lnTo>
                    <a:pt x="2766886" y="2719732"/>
                  </a:lnTo>
                  <a:cubicBezTo>
                    <a:pt x="2766886" y="2788312"/>
                    <a:pt x="2711006" y="2844192"/>
                    <a:pt x="2642426" y="2844192"/>
                  </a:cubicBezTo>
                  <a:close/>
                </a:path>
              </a:pathLst>
            </a:custGeom>
            <a:solidFill>
              <a:srgbClr val="484995">
                <a:alpha val="65882"/>
              </a:srgbClr>
            </a:solidFill>
          </p:spPr>
        </p:sp>
      </p:grpSp>
      <p:grpSp>
        <p:nvGrpSpPr>
          <p:cNvPr name="Group 7" id="7"/>
          <p:cNvGrpSpPr/>
          <p:nvPr/>
        </p:nvGrpSpPr>
        <p:grpSpPr>
          <a:xfrm rot="0">
            <a:off x="1234036" y="3120483"/>
            <a:ext cx="7189669" cy="7526240"/>
            <a:chOff x="0" y="0"/>
            <a:chExt cx="2760047" cy="2889254"/>
          </a:xfrm>
        </p:grpSpPr>
        <p:sp>
          <p:nvSpPr>
            <p:cNvPr name="Freeform 8" id="8"/>
            <p:cNvSpPr/>
            <p:nvPr/>
          </p:nvSpPr>
          <p:spPr>
            <a:xfrm flipH="false" flipV="false" rot="0">
              <a:off x="0" y="0"/>
              <a:ext cx="2760048" cy="2889254"/>
            </a:xfrm>
            <a:custGeom>
              <a:avLst/>
              <a:gdLst/>
              <a:ahLst/>
              <a:cxnLst/>
              <a:rect r="r" b="b" t="t" l="l"/>
              <a:pathLst>
                <a:path h="2889254" w="2760048">
                  <a:moveTo>
                    <a:pt x="2635587" y="2889254"/>
                  </a:moveTo>
                  <a:lnTo>
                    <a:pt x="124460" y="2889254"/>
                  </a:lnTo>
                  <a:cubicBezTo>
                    <a:pt x="55880" y="2889254"/>
                    <a:pt x="0" y="2833374"/>
                    <a:pt x="0" y="2764794"/>
                  </a:cubicBezTo>
                  <a:lnTo>
                    <a:pt x="0" y="124460"/>
                  </a:lnTo>
                  <a:cubicBezTo>
                    <a:pt x="0" y="55880"/>
                    <a:pt x="55880" y="0"/>
                    <a:pt x="124460" y="0"/>
                  </a:cubicBezTo>
                  <a:lnTo>
                    <a:pt x="2635588" y="0"/>
                  </a:lnTo>
                  <a:cubicBezTo>
                    <a:pt x="2704167" y="0"/>
                    <a:pt x="2760048" y="55880"/>
                    <a:pt x="2760048" y="124460"/>
                  </a:cubicBezTo>
                  <a:lnTo>
                    <a:pt x="2760048" y="2764794"/>
                  </a:lnTo>
                  <a:cubicBezTo>
                    <a:pt x="2760048" y="2833374"/>
                    <a:pt x="2704167" y="2889254"/>
                    <a:pt x="2635588" y="2889254"/>
                  </a:cubicBezTo>
                  <a:close/>
                </a:path>
              </a:pathLst>
            </a:custGeom>
            <a:solidFill>
              <a:srgbClr val="484995"/>
            </a:solidFill>
          </p:spPr>
        </p:sp>
      </p:grpSp>
      <p:sp>
        <p:nvSpPr>
          <p:cNvPr name="AutoShape 9" id="9"/>
          <p:cNvSpPr/>
          <p:nvPr/>
        </p:nvSpPr>
        <p:spPr>
          <a:xfrm rot="-10800000">
            <a:off x="9958430" y="9239250"/>
            <a:ext cx="8329570" cy="0"/>
          </a:xfrm>
          <a:prstGeom prst="line">
            <a:avLst/>
          </a:prstGeom>
          <a:ln cap="flat" w="19050">
            <a:solidFill>
              <a:srgbClr val="9695FF"/>
            </a:solidFill>
            <a:prstDash val="solid"/>
            <a:headEnd type="none" len="sm" w="sm"/>
            <a:tailEnd type="oval" len="lg" w="lg"/>
          </a:ln>
        </p:spPr>
      </p:sp>
      <p:sp>
        <p:nvSpPr>
          <p:cNvPr name="AutoShape 10" id="10"/>
          <p:cNvSpPr/>
          <p:nvPr/>
        </p:nvSpPr>
        <p:spPr>
          <a:xfrm rot="-10800000">
            <a:off x="9958430" y="7606384"/>
            <a:ext cx="8329570" cy="0"/>
          </a:xfrm>
          <a:prstGeom prst="line">
            <a:avLst/>
          </a:prstGeom>
          <a:ln cap="flat" w="19050">
            <a:solidFill>
              <a:srgbClr val="9695FF"/>
            </a:solidFill>
            <a:prstDash val="solid"/>
            <a:headEnd type="none" len="sm" w="sm"/>
            <a:tailEnd type="oval" len="lg" w="lg"/>
          </a:ln>
        </p:spPr>
      </p:sp>
      <p:sp>
        <p:nvSpPr>
          <p:cNvPr name="AutoShape 11" id="11"/>
          <p:cNvSpPr/>
          <p:nvPr/>
        </p:nvSpPr>
        <p:spPr>
          <a:xfrm rot="-10800000">
            <a:off x="9958430" y="5971330"/>
            <a:ext cx="8329570" cy="0"/>
          </a:xfrm>
          <a:prstGeom prst="line">
            <a:avLst/>
          </a:prstGeom>
          <a:ln cap="flat" w="19050">
            <a:solidFill>
              <a:srgbClr val="9695FF"/>
            </a:solidFill>
            <a:prstDash val="solid"/>
            <a:headEnd type="none" len="sm" w="sm"/>
            <a:tailEnd type="oval" len="lg" w="lg"/>
          </a:ln>
        </p:spPr>
      </p:sp>
      <p:grpSp>
        <p:nvGrpSpPr>
          <p:cNvPr name="Group 12" id="12"/>
          <p:cNvGrpSpPr/>
          <p:nvPr/>
        </p:nvGrpSpPr>
        <p:grpSpPr>
          <a:xfrm rot="0">
            <a:off x="9958430" y="2505244"/>
            <a:ext cx="8032068" cy="2437733"/>
            <a:chOff x="0" y="0"/>
            <a:chExt cx="3682960" cy="1117779"/>
          </a:xfrm>
        </p:grpSpPr>
        <p:sp>
          <p:nvSpPr>
            <p:cNvPr name="Freeform 13" id="13"/>
            <p:cNvSpPr/>
            <p:nvPr/>
          </p:nvSpPr>
          <p:spPr>
            <a:xfrm flipH="false" flipV="false" rot="0">
              <a:off x="0" y="0"/>
              <a:ext cx="3682960" cy="1117779"/>
            </a:xfrm>
            <a:custGeom>
              <a:avLst/>
              <a:gdLst/>
              <a:ahLst/>
              <a:cxnLst/>
              <a:rect r="r" b="b" t="t" l="l"/>
              <a:pathLst>
                <a:path h="1117779" w="3682960">
                  <a:moveTo>
                    <a:pt x="3558500" y="1117779"/>
                  </a:moveTo>
                  <a:lnTo>
                    <a:pt x="124460" y="1117779"/>
                  </a:lnTo>
                  <a:cubicBezTo>
                    <a:pt x="55880" y="1117779"/>
                    <a:pt x="0" y="1061899"/>
                    <a:pt x="0" y="993319"/>
                  </a:cubicBezTo>
                  <a:lnTo>
                    <a:pt x="0" y="124460"/>
                  </a:lnTo>
                  <a:cubicBezTo>
                    <a:pt x="0" y="55880"/>
                    <a:pt x="55880" y="0"/>
                    <a:pt x="124460" y="0"/>
                  </a:cubicBezTo>
                  <a:lnTo>
                    <a:pt x="3558500" y="0"/>
                  </a:lnTo>
                  <a:cubicBezTo>
                    <a:pt x="3627080" y="0"/>
                    <a:pt x="3682960" y="55880"/>
                    <a:pt x="3682960" y="124460"/>
                  </a:cubicBezTo>
                  <a:lnTo>
                    <a:pt x="3682960" y="993319"/>
                  </a:lnTo>
                  <a:cubicBezTo>
                    <a:pt x="3682960" y="1061899"/>
                    <a:pt x="3627080" y="1117779"/>
                    <a:pt x="3558500" y="1117779"/>
                  </a:cubicBezTo>
                  <a:close/>
                </a:path>
              </a:pathLst>
            </a:custGeom>
            <a:solidFill>
              <a:srgbClr val="2D2E5F">
                <a:alpha val="86667"/>
              </a:srgbClr>
            </a:solidFill>
          </p:spPr>
        </p:sp>
      </p:grpSp>
      <p:sp>
        <p:nvSpPr>
          <p:cNvPr name="Freeform 14" id="14"/>
          <p:cNvSpPr/>
          <p:nvPr/>
        </p:nvSpPr>
        <p:spPr>
          <a:xfrm flipH="false" flipV="false" rot="0">
            <a:off x="15346280" y="2852589"/>
            <a:ext cx="2167053" cy="1739060"/>
          </a:xfrm>
          <a:custGeom>
            <a:avLst/>
            <a:gdLst/>
            <a:ahLst/>
            <a:cxnLst/>
            <a:rect r="r" b="b" t="t" l="l"/>
            <a:pathLst>
              <a:path h="1739060" w="2167053">
                <a:moveTo>
                  <a:pt x="0" y="0"/>
                </a:moveTo>
                <a:lnTo>
                  <a:pt x="2167054" y="0"/>
                </a:lnTo>
                <a:lnTo>
                  <a:pt x="2167054" y="1739060"/>
                </a:lnTo>
                <a:lnTo>
                  <a:pt x="0" y="1739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849916" y="5143500"/>
            <a:ext cx="5724939" cy="4114800"/>
          </a:xfrm>
          <a:custGeom>
            <a:avLst/>
            <a:gdLst/>
            <a:ahLst/>
            <a:cxnLst/>
            <a:rect r="r" b="b" t="t" l="l"/>
            <a:pathLst>
              <a:path h="4114800" w="5724939">
                <a:moveTo>
                  <a:pt x="0" y="0"/>
                </a:moveTo>
                <a:lnTo>
                  <a:pt x="5724940" y="0"/>
                </a:lnTo>
                <a:lnTo>
                  <a:pt x="572494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653729" y="3531427"/>
            <a:ext cx="5316891"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The Problem</a:t>
            </a:r>
          </a:p>
        </p:txBody>
      </p:sp>
      <p:sp>
        <p:nvSpPr>
          <p:cNvPr name="TextBox 17" id="17"/>
          <p:cNvSpPr txBox="true"/>
          <p:nvPr/>
        </p:nvSpPr>
        <p:spPr>
          <a:xfrm rot="0">
            <a:off x="9958430" y="8002944"/>
            <a:ext cx="3422904" cy="345059"/>
          </a:xfrm>
          <a:prstGeom prst="rect">
            <a:avLst/>
          </a:prstGeom>
        </p:spPr>
        <p:txBody>
          <a:bodyPr anchor="t" rtlCol="false" tIns="0" lIns="0" bIns="0" rIns="0">
            <a:spAutoFit/>
          </a:bodyPr>
          <a:lstStyle/>
          <a:p>
            <a:pPr>
              <a:lnSpc>
                <a:spcPts val="2668"/>
              </a:lnSpc>
            </a:pPr>
            <a:r>
              <a:rPr lang="en-US" sz="2300">
                <a:solidFill>
                  <a:srgbClr val="9695FF"/>
                </a:solidFill>
                <a:latin typeface="HK Grotesk Light"/>
              </a:rPr>
              <a:t>KEY CONTRIBUTION 2</a:t>
            </a:r>
          </a:p>
        </p:txBody>
      </p:sp>
      <p:sp>
        <p:nvSpPr>
          <p:cNvPr name="TextBox 18" id="18"/>
          <p:cNvSpPr txBox="true"/>
          <p:nvPr/>
        </p:nvSpPr>
        <p:spPr>
          <a:xfrm rot="0">
            <a:off x="9958430" y="6370078"/>
            <a:ext cx="3422904" cy="345059"/>
          </a:xfrm>
          <a:prstGeom prst="rect">
            <a:avLst/>
          </a:prstGeom>
        </p:spPr>
        <p:txBody>
          <a:bodyPr anchor="t" rtlCol="false" tIns="0" lIns="0" bIns="0" rIns="0">
            <a:spAutoFit/>
          </a:bodyPr>
          <a:lstStyle/>
          <a:p>
            <a:pPr>
              <a:lnSpc>
                <a:spcPts val="2668"/>
              </a:lnSpc>
            </a:pPr>
            <a:r>
              <a:rPr lang="en-US" sz="2300">
                <a:solidFill>
                  <a:srgbClr val="9695FF"/>
                </a:solidFill>
                <a:latin typeface="HK Grotesk Light"/>
              </a:rPr>
              <a:t>KEY CONTRIBUTION 1</a:t>
            </a:r>
          </a:p>
        </p:txBody>
      </p:sp>
      <p:sp>
        <p:nvSpPr>
          <p:cNvPr name="TextBox 19" id="19"/>
          <p:cNvSpPr txBox="true"/>
          <p:nvPr/>
        </p:nvSpPr>
        <p:spPr>
          <a:xfrm rot="0">
            <a:off x="9958430" y="8406003"/>
            <a:ext cx="5371538" cy="547370"/>
          </a:xfrm>
          <a:prstGeom prst="rect">
            <a:avLst/>
          </a:prstGeom>
        </p:spPr>
        <p:txBody>
          <a:bodyPr anchor="t" rtlCol="false" tIns="0" lIns="0" bIns="0" rIns="0">
            <a:spAutoFit/>
          </a:bodyPr>
          <a:lstStyle/>
          <a:p>
            <a:pPr>
              <a:lnSpc>
                <a:spcPts val="4479"/>
              </a:lnSpc>
            </a:pPr>
            <a:r>
              <a:rPr lang="en-US" sz="3199">
                <a:solidFill>
                  <a:srgbClr val="FFFFFF"/>
                </a:solidFill>
                <a:latin typeface="HK Grotesk Bold"/>
              </a:rPr>
              <a:t>Deployability</a:t>
            </a:r>
          </a:p>
        </p:txBody>
      </p:sp>
      <p:sp>
        <p:nvSpPr>
          <p:cNvPr name="TextBox 20" id="20"/>
          <p:cNvSpPr txBox="true"/>
          <p:nvPr/>
        </p:nvSpPr>
        <p:spPr>
          <a:xfrm rot="0">
            <a:off x="9958430" y="6773137"/>
            <a:ext cx="5371538" cy="547370"/>
          </a:xfrm>
          <a:prstGeom prst="rect">
            <a:avLst/>
          </a:prstGeom>
        </p:spPr>
        <p:txBody>
          <a:bodyPr anchor="t" rtlCol="false" tIns="0" lIns="0" bIns="0" rIns="0">
            <a:spAutoFit/>
          </a:bodyPr>
          <a:lstStyle/>
          <a:p>
            <a:pPr>
              <a:lnSpc>
                <a:spcPts val="4479"/>
              </a:lnSpc>
            </a:pPr>
            <a:r>
              <a:rPr lang="en-US" sz="3199">
                <a:solidFill>
                  <a:srgbClr val="FFFFFF"/>
                </a:solidFill>
                <a:latin typeface="HK Grotesk Bold"/>
              </a:rPr>
              <a:t>Distilling Knowledge</a:t>
            </a:r>
          </a:p>
        </p:txBody>
      </p:sp>
      <p:grpSp>
        <p:nvGrpSpPr>
          <p:cNvPr name="Group 21" id="21"/>
          <p:cNvGrpSpPr/>
          <p:nvPr/>
        </p:nvGrpSpPr>
        <p:grpSpPr>
          <a:xfrm rot="0">
            <a:off x="10428831" y="2926262"/>
            <a:ext cx="4150599" cy="1591714"/>
            <a:chOff x="0" y="0"/>
            <a:chExt cx="5534132" cy="2122285"/>
          </a:xfrm>
        </p:grpSpPr>
        <p:sp>
          <p:nvSpPr>
            <p:cNvPr name="TextBox 22" id="22"/>
            <p:cNvSpPr txBox="true"/>
            <p:nvPr/>
          </p:nvSpPr>
          <p:spPr>
            <a:xfrm rot="0">
              <a:off x="0" y="-19050"/>
              <a:ext cx="3321606" cy="750062"/>
            </a:xfrm>
            <a:prstGeom prst="rect">
              <a:avLst/>
            </a:prstGeom>
          </p:spPr>
          <p:txBody>
            <a:bodyPr anchor="t" rtlCol="false" tIns="0" lIns="0" bIns="0" rIns="0">
              <a:spAutoFit/>
            </a:bodyPr>
            <a:lstStyle/>
            <a:p>
              <a:pPr algn="just">
                <a:lnSpc>
                  <a:spcPts val="4428"/>
                </a:lnSpc>
              </a:pPr>
              <a:r>
                <a:rPr lang="en-US" sz="3600">
                  <a:solidFill>
                    <a:srgbClr val="FFFFFF"/>
                  </a:solidFill>
                  <a:latin typeface="HK Grotesk Bold"/>
                </a:rPr>
                <a:t>Finetuning</a:t>
              </a:r>
            </a:p>
          </p:txBody>
        </p:sp>
        <p:sp>
          <p:nvSpPr>
            <p:cNvPr name="TextBox 23" id="23"/>
            <p:cNvSpPr txBox="true"/>
            <p:nvPr/>
          </p:nvSpPr>
          <p:spPr>
            <a:xfrm rot="0">
              <a:off x="0" y="701324"/>
              <a:ext cx="5534132" cy="1420961"/>
            </a:xfrm>
            <a:prstGeom prst="rect">
              <a:avLst/>
            </a:prstGeom>
          </p:spPr>
          <p:txBody>
            <a:bodyPr anchor="t" rtlCol="false" tIns="0" lIns="0" bIns="0" rIns="0">
              <a:spAutoFit/>
            </a:bodyPr>
            <a:lstStyle/>
            <a:p>
              <a:pPr>
                <a:lnSpc>
                  <a:spcPts val="2806"/>
                </a:lnSpc>
              </a:pPr>
              <a:r>
                <a:rPr lang="en-US" sz="2300">
                  <a:solidFill>
                    <a:srgbClr val="FFFFFF"/>
                  </a:solidFill>
                  <a:latin typeface="HK Grotesk Light"/>
                </a:rPr>
                <a:t>Tune model on high quality texts that resemble ideal model output, e.g. conversations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F2044"/>
        </a:solidFill>
      </p:bgPr>
    </p:bg>
    <p:spTree>
      <p:nvGrpSpPr>
        <p:cNvPr id="1" name=""/>
        <p:cNvGrpSpPr/>
        <p:nvPr/>
      </p:nvGrpSpPr>
      <p:grpSpPr>
        <a:xfrm>
          <a:off x="0" y="0"/>
          <a:ext cx="0" cy="0"/>
          <a:chOff x="0" y="0"/>
          <a:chExt cx="0" cy="0"/>
        </a:xfrm>
      </p:grpSpPr>
      <p:sp>
        <p:nvSpPr>
          <p:cNvPr name="Freeform 2" id="2"/>
          <p:cNvSpPr/>
          <p:nvPr/>
        </p:nvSpPr>
        <p:spPr>
          <a:xfrm flipH="true" flipV="true" rot="0">
            <a:off x="0" y="5740118"/>
            <a:ext cx="18288000" cy="4813806"/>
          </a:xfrm>
          <a:custGeom>
            <a:avLst/>
            <a:gdLst/>
            <a:ahLst/>
            <a:cxnLst/>
            <a:rect r="r" b="b" t="t" l="l"/>
            <a:pathLst>
              <a:path h="4813806" w="18288000">
                <a:moveTo>
                  <a:pt x="18288000" y="4813806"/>
                </a:moveTo>
                <a:lnTo>
                  <a:pt x="0" y="4813806"/>
                </a:lnTo>
                <a:lnTo>
                  <a:pt x="0" y="0"/>
                </a:lnTo>
                <a:lnTo>
                  <a:pt x="18288000" y="0"/>
                </a:lnTo>
                <a:lnTo>
                  <a:pt x="18288000" y="4813806"/>
                </a:lnTo>
                <a:close/>
              </a:path>
            </a:pathLst>
          </a:custGeom>
          <a:blipFill>
            <a:blip r:embed="rId2"/>
            <a:stretch>
              <a:fillRect l="0" t="-251063" r="-21019" b="-108698"/>
            </a:stretch>
          </a:blipFill>
        </p:spPr>
      </p:sp>
      <p:grpSp>
        <p:nvGrpSpPr>
          <p:cNvPr name="Group 3" id="3"/>
          <p:cNvGrpSpPr/>
          <p:nvPr/>
        </p:nvGrpSpPr>
        <p:grpSpPr>
          <a:xfrm rot="0">
            <a:off x="1217339" y="5019993"/>
            <a:ext cx="5650620" cy="1440248"/>
            <a:chOff x="0" y="0"/>
            <a:chExt cx="2590990" cy="660400"/>
          </a:xfrm>
        </p:grpSpPr>
        <p:sp>
          <p:nvSpPr>
            <p:cNvPr name="Freeform 4" id="4"/>
            <p:cNvSpPr/>
            <p:nvPr/>
          </p:nvSpPr>
          <p:spPr>
            <a:xfrm flipH="false" flipV="false" rot="0">
              <a:off x="0" y="0"/>
              <a:ext cx="2590990" cy="660400"/>
            </a:xfrm>
            <a:custGeom>
              <a:avLst/>
              <a:gdLst/>
              <a:ahLst/>
              <a:cxnLst/>
              <a:rect r="r" b="b" t="t" l="l"/>
              <a:pathLst>
                <a:path h="660400" w="2590990">
                  <a:moveTo>
                    <a:pt x="2466530" y="660400"/>
                  </a:moveTo>
                  <a:lnTo>
                    <a:pt x="124460" y="660400"/>
                  </a:lnTo>
                  <a:cubicBezTo>
                    <a:pt x="55880" y="660400"/>
                    <a:pt x="0" y="604520"/>
                    <a:pt x="0" y="535940"/>
                  </a:cubicBezTo>
                  <a:lnTo>
                    <a:pt x="0" y="124460"/>
                  </a:lnTo>
                  <a:cubicBezTo>
                    <a:pt x="0" y="55880"/>
                    <a:pt x="55880" y="0"/>
                    <a:pt x="124460" y="0"/>
                  </a:cubicBezTo>
                  <a:lnTo>
                    <a:pt x="2466530" y="0"/>
                  </a:lnTo>
                  <a:cubicBezTo>
                    <a:pt x="2535110" y="0"/>
                    <a:pt x="2590990" y="55880"/>
                    <a:pt x="2590990" y="124460"/>
                  </a:cubicBezTo>
                  <a:lnTo>
                    <a:pt x="2590990" y="535940"/>
                  </a:lnTo>
                  <a:cubicBezTo>
                    <a:pt x="2590990" y="604520"/>
                    <a:pt x="2535110" y="660400"/>
                    <a:pt x="2466530" y="660400"/>
                  </a:cubicBezTo>
                  <a:close/>
                </a:path>
              </a:pathLst>
            </a:custGeom>
            <a:solidFill>
              <a:srgbClr val="9695FF"/>
            </a:solidFill>
          </p:spPr>
        </p:sp>
      </p:grpSp>
      <p:grpSp>
        <p:nvGrpSpPr>
          <p:cNvPr name="Group 5" id="5"/>
          <p:cNvGrpSpPr/>
          <p:nvPr/>
        </p:nvGrpSpPr>
        <p:grpSpPr>
          <a:xfrm rot="0">
            <a:off x="6318690" y="5019993"/>
            <a:ext cx="5650620" cy="1440248"/>
            <a:chOff x="0" y="0"/>
            <a:chExt cx="2590990" cy="660400"/>
          </a:xfrm>
        </p:grpSpPr>
        <p:sp>
          <p:nvSpPr>
            <p:cNvPr name="Freeform 6" id="6"/>
            <p:cNvSpPr/>
            <p:nvPr/>
          </p:nvSpPr>
          <p:spPr>
            <a:xfrm flipH="false" flipV="false" rot="0">
              <a:off x="0" y="0"/>
              <a:ext cx="2590990" cy="660400"/>
            </a:xfrm>
            <a:custGeom>
              <a:avLst/>
              <a:gdLst/>
              <a:ahLst/>
              <a:cxnLst/>
              <a:rect r="r" b="b" t="t" l="l"/>
              <a:pathLst>
                <a:path h="660400" w="2590990">
                  <a:moveTo>
                    <a:pt x="2466530" y="660400"/>
                  </a:moveTo>
                  <a:lnTo>
                    <a:pt x="124460" y="660400"/>
                  </a:lnTo>
                  <a:cubicBezTo>
                    <a:pt x="55880" y="660400"/>
                    <a:pt x="0" y="604520"/>
                    <a:pt x="0" y="535940"/>
                  </a:cubicBezTo>
                  <a:lnTo>
                    <a:pt x="0" y="124460"/>
                  </a:lnTo>
                  <a:cubicBezTo>
                    <a:pt x="0" y="55880"/>
                    <a:pt x="55880" y="0"/>
                    <a:pt x="124460" y="0"/>
                  </a:cubicBezTo>
                  <a:lnTo>
                    <a:pt x="2466530" y="0"/>
                  </a:lnTo>
                  <a:cubicBezTo>
                    <a:pt x="2535110" y="0"/>
                    <a:pt x="2590990" y="55880"/>
                    <a:pt x="2590990" y="124460"/>
                  </a:cubicBezTo>
                  <a:lnTo>
                    <a:pt x="2590990" y="535940"/>
                  </a:lnTo>
                  <a:cubicBezTo>
                    <a:pt x="2590990" y="604520"/>
                    <a:pt x="2535110" y="660400"/>
                    <a:pt x="2466530" y="660400"/>
                  </a:cubicBezTo>
                  <a:close/>
                </a:path>
              </a:pathLst>
            </a:custGeom>
            <a:solidFill>
              <a:srgbClr val="6968D4"/>
            </a:solidFill>
          </p:spPr>
        </p:sp>
      </p:grpSp>
      <p:grpSp>
        <p:nvGrpSpPr>
          <p:cNvPr name="Group 7" id="7"/>
          <p:cNvGrpSpPr/>
          <p:nvPr/>
        </p:nvGrpSpPr>
        <p:grpSpPr>
          <a:xfrm rot="0">
            <a:off x="11420040" y="5019993"/>
            <a:ext cx="5650620" cy="1440248"/>
            <a:chOff x="0" y="0"/>
            <a:chExt cx="2590990" cy="660400"/>
          </a:xfrm>
        </p:grpSpPr>
        <p:sp>
          <p:nvSpPr>
            <p:cNvPr name="Freeform 8" id="8"/>
            <p:cNvSpPr/>
            <p:nvPr/>
          </p:nvSpPr>
          <p:spPr>
            <a:xfrm flipH="false" flipV="false" rot="0">
              <a:off x="0" y="0"/>
              <a:ext cx="2590990" cy="660400"/>
            </a:xfrm>
            <a:custGeom>
              <a:avLst/>
              <a:gdLst/>
              <a:ahLst/>
              <a:cxnLst/>
              <a:rect r="r" b="b" t="t" l="l"/>
              <a:pathLst>
                <a:path h="660400" w="2590990">
                  <a:moveTo>
                    <a:pt x="2466530" y="660400"/>
                  </a:moveTo>
                  <a:lnTo>
                    <a:pt x="124460" y="660400"/>
                  </a:lnTo>
                  <a:cubicBezTo>
                    <a:pt x="55880" y="660400"/>
                    <a:pt x="0" y="604520"/>
                    <a:pt x="0" y="535940"/>
                  </a:cubicBezTo>
                  <a:lnTo>
                    <a:pt x="0" y="124460"/>
                  </a:lnTo>
                  <a:cubicBezTo>
                    <a:pt x="0" y="55880"/>
                    <a:pt x="55880" y="0"/>
                    <a:pt x="124460" y="0"/>
                  </a:cubicBezTo>
                  <a:lnTo>
                    <a:pt x="2466530" y="0"/>
                  </a:lnTo>
                  <a:cubicBezTo>
                    <a:pt x="2535110" y="0"/>
                    <a:pt x="2590990" y="55880"/>
                    <a:pt x="2590990" y="124460"/>
                  </a:cubicBezTo>
                  <a:lnTo>
                    <a:pt x="2590990" y="535940"/>
                  </a:lnTo>
                  <a:cubicBezTo>
                    <a:pt x="2590990" y="604520"/>
                    <a:pt x="2535110" y="660400"/>
                    <a:pt x="2466530" y="660400"/>
                  </a:cubicBezTo>
                  <a:close/>
                </a:path>
              </a:pathLst>
            </a:custGeom>
            <a:solidFill>
              <a:srgbClr val="484995"/>
            </a:solidFill>
          </p:spPr>
        </p:sp>
      </p:grpSp>
      <p:sp>
        <p:nvSpPr>
          <p:cNvPr name="AutoShape 9" id="9"/>
          <p:cNvSpPr/>
          <p:nvPr/>
        </p:nvSpPr>
        <p:spPr>
          <a:xfrm flipV="true">
            <a:off x="1222102" y="6972534"/>
            <a:ext cx="0" cy="1247013"/>
          </a:xfrm>
          <a:prstGeom prst="line">
            <a:avLst/>
          </a:prstGeom>
          <a:ln cap="flat" w="9525">
            <a:solidFill>
              <a:srgbClr val="FFFFFF"/>
            </a:solidFill>
            <a:prstDash val="solid"/>
            <a:headEnd type="none" len="sm" w="sm"/>
            <a:tailEnd type="none" len="sm" w="sm"/>
          </a:ln>
        </p:spPr>
      </p:sp>
      <p:sp>
        <p:nvSpPr>
          <p:cNvPr name="AutoShape 10" id="10"/>
          <p:cNvSpPr/>
          <p:nvPr/>
        </p:nvSpPr>
        <p:spPr>
          <a:xfrm flipV="true">
            <a:off x="6323452" y="6972534"/>
            <a:ext cx="0" cy="1247013"/>
          </a:xfrm>
          <a:prstGeom prst="line">
            <a:avLst/>
          </a:prstGeom>
          <a:ln cap="flat" w="9525">
            <a:solidFill>
              <a:srgbClr val="FFFFFF"/>
            </a:solidFill>
            <a:prstDash val="solid"/>
            <a:headEnd type="none" len="sm" w="sm"/>
            <a:tailEnd type="none" len="sm" w="sm"/>
          </a:ln>
        </p:spPr>
      </p:sp>
      <p:sp>
        <p:nvSpPr>
          <p:cNvPr name="AutoShape 11" id="11"/>
          <p:cNvSpPr/>
          <p:nvPr/>
        </p:nvSpPr>
        <p:spPr>
          <a:xfrm flipV="true">
            <a:off x="11424803" y="6972534"/>
            <a:ext cx="0" cy="1247013"/>
          </a:xfrm>
          <a:prstGeom prst="line">
            <a:avLst/>
          </a:prstGeom>
          <a:ln cap="flat" w="9525">
            <a:solidFill>
              <a:srgbClr val="FFFFFF"/>
            </a:solidFill>
            <a:prstDash val="solid"/>
            <a:headEnd type="none" len="sm" w="sm"/>
            <a:tailEnd type="none" len="sm" w="sm"/>
          </a:ln>
        </p:spPr>
      </p:sp>
      <p:sp>
        <p:nvSpPr>
          <p:cNvPr name="Freeform 12" id="12"/>
          <p:cNvSpPr/>
          <p:nvPr/>
        </p:nvSpPr>
        <p:spPr>
          <a:xfrm flipH="false" flipV="false" rot="0">
            <a:off x="2871556" y="2448243"/>
            <a:ext cx="1820799" cy="2057400"/>
          </a:xfrm>
          <a:custGeom>
            <a:avLst/>
            <a:gdLst/>
            <a:ahLst/>
            <a:cxnLst/>
            <a:rect r="r" b="b" t="t" l="l"/>
            <a:pathLst>
              <a:path h="2057400" w="1820799">
                <a:moveTo>
                  <a:pt x="0" y="0"/>
                </a:moveTo>
                <a:lnTo>
                  <a:pt x="1820799" y="0"/>
                </a:lnTo>
                <a:lnTo>
                  <a:pt x="1820799"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7716825" y="2370675"/>
            <a:ext cx="2549216" cy="2134968"/>
          </a:xfrm>
          <a:custGeom>
            <a:avLst/>
            <a:gdLst/>
            <a:ahLst/>
            <a:cxnLst/>
            <a:rect r="r" b="b" t="t" l="l"/>
            <a:pathLst>
              <a:path h="2134968" w="2549216">
                <a:moveTo>
                  <a:pt x="0" y="0"/>
                </a:moveTo>
                <a:lnTo>
                  <a:pt x="2549216" y="0"/>
                </a:lnTo>
                <a:lnTo>
                  <a:pt x="2549216" y="2134968"/>
                </a:lnTo>
                <a:lnTo>
                  <a:pt x="0" y="21349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2946335" y="2106471"/>
            <a:ext cx="2532108" cy="2399172"/>
          </a:xfrm>
          <a:custGeom>
            <a:avLst/>
            <a:gdLst/>
            <a:ahLst/>
            <a:cxnLst/>
            <a:rect r="r" b="b" t="t" l="l"/>
            <a:pathLst>
              <a:path h="2399172" w="2532108">
                <a:moveTo>
                  <a:pt x="0" y="0"/>
                </a:moveTo>
                <a:lnTo>
                  <a:pt x="2532108" y="0"/>
                </a:lnTo>
                <a:lnTo>
                  <a:pt x="2532108" y="2399172"/>
                </a:lnTo>
                <a:lnTo>
                  <a:pt x="0" y="23991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533659" y="5247231"/>
            <a:ext cx="4496594" cy="1056513"/>
          </a:xfrm>
          <a:prstGeom prst="rect">
            <a:avLst/>
          </a:prstGeom>
        </p:spPr>
        <p:txBody>
          <a:bodyPr anchor="t" rtlCol="false" tIns="0" lIns="0" bIns="0" rIns="0">
            <a:spAutoFit/>
          </a:bodyPr>
          <a:lstStyle/>
          <a:p>
            <a:pPr algn="ctr">
              <a:lnSpc>
                <a:spcPts val="4175"/>
              </a:lnSpc>
            </a:pPr>
            <a:r>
              <a:rPr lang="en-US" sz="3599">
                <a:solidFill>
                  <a:srgbClr val="FFFFFF"/>
                </a:solidFill>
                <a:latin typeface="HK Grotesk Bold"/>
              </a:rPr>
              <a:t>Boosted</a:t>
            </a:r>
          </a:p>
          <a:p>
            <a:pPr algn="ctr">
              <a:lnSpc>
                <a:spcPts val="4175"/>
              </a:lnSpc>
            </a:pPr>
            <a:r>
              <a:rPr lang="en-US" sz="3599">
                <a:solidFill>
                  <a:srgbClr val="FFFFFF"/>
                </a:solidFill>
                <a:latin typeface="HK Grotesk Bold"/>
              </a:rPr>
              <a:t>Explanation Tuning</a:t>
            </a:r>
          </a:p>
        </p:txBody>
      </p:sp>
      <p:sp>
        <p:nvSpPr>
          <p:cNvPr name="TextBox 16" id="16"/>
          <p:cNvSpPr txBox="true"/>
          <p:nvPr/>
        </p:nvSpPr>
        <p:spPr>
          <a:xfrm rot="0">
            <a:off x="6867960" y="5490118"/>
            <a:ext cx="4378241" cy="532638"/>
          </a:xfrm>
          <a:prstGeom prst="rect">
            <a:avLst/>
          </a:prstGeom>
        </p:spPr>
        <p:txBody>
          <a:bodyPr anchor="t" rtlCol="false" tIns="0" lIns="0" bIns="0" rIns="0">
            <a:spAutoFit/>
          </a:bodyPr>
          <a:lstStyle/>
          <a:p>
            <a:pPr>
              <a:lnSpc>
                <a:spcPts val="4175"/>
              </a:lnSpc>
            </a:pPr>
            <a:r>
              <a:rPr lang="en-US" sz="3599">
                <a:solidFill>
                  <a:srgbClr val="FFFFFF"/>
                </a:solidFill>
                <a:latin typeface="HK Grotesk Bold"/>
              </a:rPr>
              <a:t>Distilling Knowledge</a:t>
            </a:r>
          </a:p>
        </p:txBody>
      </p:sp>
      <p:sp>
        <p:nvSpPr>
          <p:cNvPr name="TextBox 17" id="17"/>
          <p:cNvSpPr txBox="true"/>
          <p:nvPr/>
        </p:nvSpPr>
        <p:spPr>
          <a:xfrm rot="0">
            <a:off x="11969310" y="5467766"/>
            <a:ext cx="4616360" cy="532638"/>
          </a:xfrm>
          <a:prstGeom prst="rect">
            <a:avLst/>
          </a:prstGeom>
        </p:spPr>
        <p:txBody>
          <a:bodyPr anchor="t" rtlCol="false" tIns="0" lIns="0" bIns="0" rIns="0">
            <a:spAutoFit/>
          </a:bodyPr>
          <a:lstStyle/>
          <a:p>
            <a:pPr algn="ctr">
              <a:lnSpc>
                <a:spcPts val="4175"/>
              </a:lnSpc>
            </a:pPr>
            <a:r>
              <a:rPr lang="en-US" sz="3599">
                <a:solidFill>
                  <a:srgbClr val="FFFFFF"/>
                </a:solidFill>
                <a:latin typeface="HK Grotesk Bold"/>
              </a:rPr>
              <a:t>Deployability</a:t>
            </a:r>
          </a:p>
        </p:txBody>
      </p:sp>
      <p:sp>
        <p:nvSpPr>
          <p:cNvPr name="TextBox 18" id="18"/>
          <p:cNvSpPr txBox="true"/>
          <p:nvPr/>
        </p:nvSpPr>
        <p:spPr>
          <a:xfrm rot="0">
            <a:off x="1217339" y="1047750"/>
            <a:ext cx="4796217"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Our Goal</a:t>
            </a:r>
          </a:p>
        </p:txBody>
      </p:sp>
      <p:sp>
        <p:nvSpPr>
          <p:cNvPr name="TextBox 19" id="19"/>
          <p:cNvSpPr txBox="true"/>
          <p:nvPr/>
        </p:nvSpPr>
        <p:spPr>
          <a:xfrm rot="0">
            <a:off x="1533659" y="6953484"/>
            <a:ext cx="3724250" cy="1775333"/>
          </a:xfrm>
          <a:prstGeom prst="rect">
            <a:avLst/>
          </a:prstGeom>
        </p:spPr>
        <p:txBody>
          <a:bodyPr anchor="t" rtlCol="false" tIns="0" lIns="0" bIns="0" rIns="0">
            <a:spAutoFit/>
          </a:bodyPr>
          <a:lstStyle/>
          <a:p>
            <a:pPr>
              <a:lnSpc>
                <a:spcPts val="2806"/>
              </a:lnSpc>
            </a:pPr>
            <a:r>
              <a:rPr lang="en-US" sz="2300">
                <a:solidFill>
                  <a:srgbClr val="FFFFFF"/>
                </a:solidFill>
                <a:latin typeface="HK Grotesk Light"/>
              </a:rPr>
              <a:t>Utilize explanatory datasets that captures detailed explanations of possible solution paths for various language tasks.</a:t>
            </a:r>
          </a:p>
        </p:txBody>
      </p:sp>
      <p:sp>
        <p:nvSpPr>
          <p:cNvPr name="TextBox 20" id="20"/>
          <p:cNvSpPr txBox="true"/>
          <p:nvPr/>
        </p:nvSpPr>
        <p:spPr>
          <a:xfrm rot="0">
            <a:off x="6633015" y="6953484"/>
            <a:ext cx="3883125" cy="2127758"/>
          </a:xfrm>
          <a:prstGeom prst="rect">
            <a:avLst/>
          </a:prstGeom>
        </p:spPr>
        <p:txBody>
          <a:bodyPr anchor="t" rtlCol="false" tIns="0" lIns="0" bIns="0" rIns="0">
            <a:spAutoFit/>
          </a:bodyPr>
          <a:lstStyle/>
          <a:p>
            <a:pPr>
              <a:lnSpc>
                <a:spcPts val="2806"/>
              </a:lnSpc>
            </a:pPr>
            <a:r>
              <a:rPr lang="en-US" sz="2300">
                <a:solidFill>
                  <a:srgbClr val="FFFFFF"/>
                </a:solidFill>
                <a:latin typeface="HK Grotesk Light"/>
              </a:rPr>
              <a:t>Train a smaller model (student) to imitate the behavior and knowledge of a larger, more complex model (teacher) to achieve similar performance levels.</a:t>
            </a:r>
          </a:p>
        </p:txBody>
      </p:sp>
      <p:sp>
        <p:nvSpPr>
          <p:cNvPr name="TextBox 21" id="21"/>
          <p:cNvSpPr txBox="true"/>
          <p:nvPr/>
        </p:nvSpPr>
        <p:spPr>
          <a:xfrm rot="0">
            <a:off x="11734365" y="6953484"/>
            <a:ext cx="4192129" cy="2127758"/>
          </a:xfrm>
          <a:prstGeom prst="rect">
            <a:avLst/>
          </a:prstGeom>
        </p:spPr>
        <p:txBody>
          <a:bodyPr anchor="t" rtlCol="false" tIns="0" lIns="0" bIns="0" rIns="0">
            <a:spAutoFit/>
          </a:bodyPr>
          <a:lstStyle/>
          <a:p>
            <a:pPr>
              <a:lnSpc>
                <a:spcPts val="2806"/>
              </a:lnSpc>
            </a:pPr>
            <a:r>
              <a:rPr lang="en-US" sz="2300">
                <a:solidFill>
                  <a:srgbClr val="FFFFFF"/>
                </a:solidFill>
                <a:latin typeface="HK Grotesk Light"/>
              </a:rPr>
              <a:t>Effectively and efficiently implemented LLMs on various devices or platforms, allowing users to access its language processing capabilities in a practical and accessible manner.</a:t>
            </a:r>
          </a:p>
        </p:txBody>
      </p:sp>
      <p:sp>
        <p:nvSpPr>
          <p:cNvPr name="TextBox 22" id="22"/>
          <p:cNvSpPr txBox="true"/>
          <p:nvPr/>
        </p:nvSpPr>
        <p:spPr>
          <a:xfrm rot="0">
            <a:off x="6013556" y="2734311"/>
            <a:ext cx="1023002" cy="1532890"/>
          </a:xfrm>
          <a:prstGeom prst="rect">
            <a:avLst/>
          </a:prstGeom>
        </p:spPr>
        <p:txBody>
          <a:bodyPr anchor="t" rtlCol="false" tIns="0" lIns="0" bIns="0" rIns="0">
            <a:spAutoFit/>
          </a:bodyPr>
          <a:lstStyle/>
          <a:p>
            <a:pPr>
              <a:lnSpc>
                <a:spcPts val="11960"/>
              </a:lnSpc>
            </a:pPr>
            <a:r>
              <a:rPr lang="en-US" sz="10400">
                <a:solidFill>
                  <a:srgbClr val="FFFFFF"/>
                </a:solidFill>
                <a:latin typeface="HK Grotesk Bold"/>
              </a:rPr>
              <a:t>+</a:t>
            </a:r>
          </a:p>
        </p:txBody>
      </p:sp>
      <p:sp>
        <p:nvSpPr>
          <p:cNvPr name="TextBox 23" id="23"/>
          <p:cNvSpPr txBox="true"/>
          <p:nvPr/>
        </p:nvSpPr>
        <p:spPr>
          <a:xfrm rot="0">
            <a:off x="10946308" y="2734311"/>
            <a:ext cx="1023002" cy="1532890"/>
          </a:xfrm>
          <a:prstGeom prst="rect">
            <a:avLst/>
          </a:prstGeom>
        </p:spPr>
        <p:txBody>
          <a:bodyPr anchor="t" rtlCol="false" tIns="0" lIns="0" bIns="0" rIns="0">
            <a:spAutoFit/>
          </a:bodyPr>
          <a:lstStyle/>
          <a:p>
            <a:pPr>
              <a:lnSpc>
                <a:spcPts val="11960"/>
              </a:lnSpc>
            </a:pPr>
            <a:r>
              <a:rPr lang="en-US" sz="10400">
                <a:solidFill>
                  <a:srgbClr val="FFFFFF"/>
                </a:solidFill>
                <a:latin typeface="HK Grotesk Bold"/>
              </a:rPr>
              <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315" t="43902" r="159" b="5177"/>
          <a:stretch>
            <a:fillRect/>
          </a:stretch>
        </p:blipFill>
        <p:spPr>
          <a:xfrm flipH="false" flipV="true">
            <a:off x="0" y="0"/>
            <a:ext cx="18288000" cy="10287000"/>
          </a:xfrm>
          <a:prstGeom prst="rect">
            <a:avLst/>
          </a:prstGeom>
        </p:spPr>
      </p:pic>
      <p:sp>
        <p:nvSpPr>
          <p:cNvPr name="Freeform 3" id="3"/>
          <p:cNvSpPr/>
          <p:nvPr/>
        </p:nvSpPr>
        <p:spPr>
          <a:xfrm flipH="false" flipV="false" rot="0">
            <a:off x="679248" y="2948603"/>
            <a:ext cx="16929504" cy="4389794"/>
          </a:xfrm>
          <a:custGeom>
            <a:avLst/>
            <a:gdLst/>
            <a:ahLst/>
            <a:cxnLst/>
            <a:rect r="r" b="b" t="t" l="l"/>
            <a:pathLst>
              <a:path h="4389794" w="16929504">
                <a:moveTo>
                  <a:pt x="0" y="0"/>
                </a:moveTo>
                <a:lnTo>
                  <a:pt x="16929504" y="0"/>
                </a:lnTo>
                <a:lnTo>
                  <a:pt x="16929504" y="4389794"/>
                </a:lnTo>
                <a:lnTo>
                  <a:pt x="0" y="4389794"/>
                </a:lnTo>
                <a:lnTo>
                  <a:pt x="0" y="0"/>
                </a:lnTo>
                <a:close/>
              </a:path>
            </a:pathLst>
          </a:custGeom>
          <a:blipFill>
            <a:blip r:embed="rId3"/>
            <a:stretch>
              <a:fillRect l="0" t="-24213" r="0" b="0"/>
            </a:stretch>
          </a:blipFill>
        </p:spPr>
      </p:sp>
      <p:sp>
        <p:nvSpPr>
          <p:cNvPr name="TextBox 4" id="4"/>
          <p:cNvSpPr txBox="true"/>
          <p:nvPr/>
        </p:nvSpPr>
        <p:spPr>
          <a:xfrm rot="0">
            <a:off x="1217339" y="1047750"/>
            <a:ext cx="12294879"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Distilling Knowledge</a:t>
            </a:r>
          </a:p>
        </p:txBody>
      </p:sp>
      <p:sp>
        <p:nvSpPr>
          <p:cNvPr name="TextBox 5" id="5"/>
          <p:cNvSpPr txBox="true"/>
          <p:nvPr/>
        </p:nvSpPr>
        <p:spPr>
          <a:xfrm rot="0">
            <a:off x="7631421" y="2475872"/>
            <a:ext cx="2675706" cy="365633"/>
          </a:xfrm>
          <a:prstGeom prst="rect">
            <a:avLst/>
          </a:prstGeom>
        </p:spPr>
        <p:txBody>
          <a:bodyPr anchor="t" rtlCol="false" tIns="0" lIns="0" bIns="0" rIns="0">
            <a:spAutoFit/>
          </a:bodyPr>
          <a:lstStyle/>
          <a:p>
            <a:pPr algn="ctr">
              <a:lnSpc>
                <a:spcPts val="2806"/>
              </a:lnSpc>
              <a:spcBef>
                <a:spcPct val="0"/>
              </a:spcBef>
            </a:pPr>
            <a:r>
              <a:rPr lang="en-US" sz="2300">
                <a:solidFill>
                  <a:srgbClr val="FFFFFF"/>
                </a:solidFill>
                <a:latin typeface="HK Grotesk Light"/>
              </a:rPr>
              <a:t>mosaicml/instruct-v3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8867" t="40192" r="726" b="25828"/>
          <a:stretch>
            <a:fillRect/>
          </a:stretch>
        </p:blipFill>
        <p:spPr>
          <a:xfrm flipH="true" flipV="false">
            <a:off x="0" y="0"/>
            <a:ext cx="18288000" cy="10287000"/>
          </a:xfrm>
          <a:prstGeom prst="rect">
            <a:avLst/>
          </a:prstGeom>
        </p:spPr>
      </p:pic>
      <p:grpSp>
        <p:nvGrpSpPr>
          <p:cNvPr name="Group 3" id="3"/>
          <p:cNvGrpSpPr/>
          <p:nvPr/>
        </p:nvGrpSpPr>
        <p:grpSpPr>
          <a:xfrm rot="0">
            <a:off x="7706393" y="2275086"/>
            <a:ext cx="9917656" cy="7320400"/>
            <a:chOff x="0" y="0"/>
            <a:chExt cx="3839183" cy="2833770"/>
          </a:xfrm>
        </p:grpSpPr>
        <p:sp>
          <p:nvSpPr>
            <p:cNvPr name="Freeform 4" id="4"/>
            <p:cNvSpPr/>
            <p:nvPr/>
          </p:nvSpPr>
          <p:spPr>
            <a:xfrm flipH="false" flipV="false" rot="0">
              <a:off x="0" y="0"/>
              <a:ext cx="3839183" cy="2833770"/>
            </a:xfrm>
            <a:custGeom>
              <a:avLst/>
              <a:gdLst/>
              <a:ahLst/>
              <a:cxnLst/>
              <a:rect r="r" b="b" t="t" l="l"/>
              <a:pathLst>
                <a:path h="2833770" w="3839183">
                  <a:moveTo>
                    <a:pt x="3714723" y="2833770"/>
                  </a:moveTo>
                  <a:lnTo>
                    <a:pt x="124460" y="2833770"/>
                  </a:lnTo>
                  <a:cubicBezTo>
                    <a:pt x="55880" y="2833770"/>
                    <a:pt x="0" y="2777890"/>
                    <a:pt x="0" y="2709310"/>
                  </a:cubicBezTo>
                  <a:lnTo>
                    <a:pt x="0" y="124460"/>
                  </a:lnTo>
                  <a:cubicBezTo>
                    <a:pt x="0" y="55880"/>
                    <a:pt x="55880" y="0"/>
                    <a:pt x="124460" y="0"/>
                  </a:cubicBezTo>
                  <a:lnTo>
                    <a:pt x="3714723" y="0"/>
                  </a:lnTo>
                  <a:cubicBezTo>
                    <a:pt x="3783303" y="0"/>
                    <a:pt x="3839183" y="55880"/>
                    <a:pt x="3839183" y="124460"/>
                  </a:cubicBezTo>
                  <a:lnTo>
                    <a:pt x="3839183" y="2709310"/>
                  </a:lnTo>
                  <a:cubicBezTo>
                    <a:pt x="3839183" y="2777890"/>
                    <a:pt x="3783303" y="2833770"/>
                    <a:pt x="3714723" y="2833770"/>
                  </a:cubicBezTo>
                  <a:close/>
                </a:path>
              </a:pathLst>
            </a:custGeom>
            <a:solidFill>
              <a:srgbClr val="2D2E5F">
                <a:alpha val="89804"/>
              </a:srgbClr>
            </a:solidFill>
          </p:spPr>
        </p:sp>
      </p:grpSp>
      <p:grpSp>
        <p:nvGrpSpPr>
          <p:cNvPr name="Group 5" id="5"/>
          <p:cNvGrpSpPr/>
          <p:nvPr/>
        </p:nvGrpSpPr>
        <p:grpSpPr>
          <a:xfrm rot="0">
            <a:off x="1914359" y="1088188"/>
            <a:ext cx="6512904" cy="2485077"/>
            <a:chOff x="0" y="0"/>
            <a:chExt cx="4154897" cy="1585351"/>
          </a:xfrm>
        </p:grpSpPr>
        <p:sp>
          <p:nvSpPr>
            <p:cNvPr name="Freeform 6" id="6"/>
            <p:cNvSpPr/>
            <p:nvPr/>
          </p:nvSpPr>
          <p:spPr>
            <a:xfrm flipH="false" flipV="false" rot="0">
              <a:off x="0" y="0"/>
              <a:ext cx="4154897" cy="1585351"/>
            </a:xfrm>
            <a:custGeom>
              <a:avLst/>
              <a:gdLst/>
              <a:ahLst/>
              <a:cxnLst/>
              <a:rect r="r" b="b" t="t" l="l"/>
              <a:pathLst>
                <a:path h="1585351" w="4154897">
                  <a:moveTo>
                    <a:pt x="4030437" y="1585351"/>
                  </a:moveTo>
                  <a:lnTo>
                    <a:pt x="124460" y="1585351"/>
                  </a:lnTo>
                  <a:cubicBezTo>
                    <a:pt x="55880" y="1585351"/>
                    <a:pt x="0" y="1529471"/>
                    <a:pt x="0" y="1460891"/>
                  </a:cubicBezTo>
                  <a:lnTo>
                    <a:pt x="0" y="124460"/>
                  </a:lnTo>
                  <a:cubicBezTo>
                    <a:pt x="0" y="55880"/>
                    <a:pt x="55880" y="0"/>
                    <a:pt x="124460" y="0"/>
                  </a:cubicBezTo>
                  <a:lnTo>
                    <a:pt x="4030437" y="0"/>
                  </a:lnTo>
                  <a:cubicBezTo>
                    <a:pt x="4099017" y="0"/>
                    <a:pt x="4154897" y="55880"/>
                    <a:pt x="4154897" y="124460"/>
                  </a:cubicBezTo>
                  <a:lnTo>
                    <a:pt x="4154897" y="1460891"/>
                  </a:lnTo>
                  <a:cubicBezTo>
                    <a:pt x="4154897" y="1529471"/>
                    <a:pt x="4099017" y="1585351"/>
                    <a:pt x="4030437" y="1585351"/>
                  </a:cubicBezTo>
                  <a:close/>
                </a:path>
              </a:pathLst>
            </a:custGeom>
            <a:solidFill>
              <a:srgbClr val="6968D4"/>
            </a:solidFill>
          </p:spPr>
        </p:sp>
      </p:grpSp>
      <p:sp>
        <p:nvSpPr>
          <p:cNvPr name="TextBox 7" id="7"/>
          <p:cNvSpPr txBox="true"/>
          <p:nvPr/>
        </p:nvSpPr>
        <p:spPr>
          <a:xfrm rot="0">
            <a:off x="2443314" y="1402484"/>
            <a:ext cx="5339279" cy="1866011"/>
          </a:xfrm>
          <a:prstGeom prst="rect">
            <a:avLst/>
          </a:prstGeom>
        </p:spPr>
        <p:txBody>
          <a:bodyPr anchor="t" rtlCol="false" tIns="0" lIns="0" bIns="0" rIns="0">
            <a:spAutoFit/>
          </a:bodyPr>
          <a:lstStyle/>
          <a:p>
            <a:pPr algn="ctr">
              <a:lnSpc>
                <a:spcPts val="3711"/>
              </a:lnSpc>
            </a:pPr>
            <a:r>
              <a:rPr lang="en-US" sz="2899">
                <a:solidFill>
                  <a:srgbClr val="FFFFFF"/>
                </a:solidFill>
                <a:latin typeface="HK Grotesk"/>
              </a:rPr>
              <a:t>Apple's Neural Engine allows for fast and efficient inferences over  various platforms like iOS and MacOS.</a:t>
            </a:r>
          </a:p>
        </p:txBody>
      </p:sp>
      <p:sp>
        <p:nvSpPr>
          <p:cNvPr name="Freeform 8" id="8"/>
          <p:cNvSpPr/>
          <p:nvPr/>
        </p:nvSpPr>
        <p:spPr>
          <a:xfrm flipH="false" flipV="false" rot="0">
            <a:off x="7855509" y="2480488"/>
            <a:ext cx="9619424" cy="6909596"/>
          </a:xfrm>
          <a:custGeom>
            <a:avLst/>
            <a:gdLst/>
            <a:ahLst/>
            <a:cxnLst/>
            <a:rect r="r" b="b" t="t" l="l"/>
            <a:pathLst>
              <a:path h="6909596" w="9619424">
                <a:moveTo>
                  <a:pt x="0" y="0"/>
                </a:moveTo>
                <a:lnTo>
                  <a:pt x="9619424" y="0"/>
                </a:lnTo>
                <a:lnTo>
                  <a:pt x="9619424" y="6909596"/>
                </a:lnTo>
                <a:lnTo>
                  <a:pt x="0" y="6909596"/>
                </a:lnTo>
                <a:lnTo>
                  <a:pt x="0" y="0"/>
                </a:lnTo>
                <a:close/>
              </a:path>
            </a:pathLst>
          </a:custGeom>
          <a:blipFill>
            <a:blip r:embed="rId3"/>
            <a:stretch>
              <a:fillRect l="0" t="0" r="0" b="0"/>
            </a:stretch>
          </a:blipFill>
        </p:spPr>
      </p:sp>
      <p:sp>
        <p:nvSpPr>
          <p:cNvPr name="TextBox 9" id="9"/>
          <p:cNvSpPr txBox="true"/>
          <p:nvPr/>
        </p:nvSpPr>
        <p:spPr>
          <a:xfrm rot="0">
            <a:off x="8137276" y="1194882"/>
            <a:ext cx="9337657" cy="826135"/>
          </a:xfrm>
          <a:prstGeom prst="rect">
            <a:avLst/>
          </a:prstGeom>
        </p:spPr>
        <p:txBody>
          <a:bodyPr anchor="t" rtlCol="false" tIns="0" lIns="0" bIns="0" rIns="0">
            <a:spAutoFit/>
          </a:bodyPr>
          <a:lstStyle/>
          <a:p>
            <a:pPr algn="r">
              <a:lnSpc>
                <a:spcPts val="6440"/>
              </a:lnSpc>
            </a:pPr>
            <a:r>
              <a:rPr lang="en-US" sz="5600">
                <a:solidFill>
                  <a:srgbClr val="FFFFFF"/>
                </a:solidFill>
                <a:latin typeface="HK Grotesk Bold"/>
              </a:rPr>
              <a:t>Efficiency &amp; Deployability</a:t>
            </a:r>
          </a:p>
        </p:txBody>
      </p:sp>
      <p:sp>
        <p:nvSpPr>
          <p:cNvPr name="Freeform 10" id="10"/>
          <p:cNvSpPr/>
          <p:nvPr/>
        </p:nvSpPr>
        <p:spPr>
          <a:xfrm flipH="false" flipV="false" rot="0">
            <a:off x="2628609" y="4404209"/>
            <a:ext cx="4007541" cy="4131982"/>
          </a:xfrm>
          <a:custGeom>
            <a:avLst/>
            <a:gdLst/>
            <a:ahLst/>
            <a:cxnLst/>
            <a:rect r="r" b="b" t="t" l="l"/>
            <a:pathLst>
              <a:path h="4131982" w="4007541">
                <a:moveTo>
                  <a:pt x="0" y="0"/>
                </a:moveTo>
                <a:lnTo>
                  <a:pt x="4007541" y="0"/>
                </a:lnTo>
                <a:lnTo>
                  <a:pt x="4007541" y="4131982"/>
                </a:lnTo>
                <a:lnTo>
                  <a:pt x="0" y="4131982"/>
                </a:lnTo>
                <a:lnTo>
                  <a:pt x="0" y="0"/>
                </a:lnTo>
                <a:close/>
              </a:path>
            </a:pathLst>
          </a:custGeom>
          <a:blipFill>
            <a:blip r:embed="rId4"/>
            <a:stretch>
              <a:fillRect l="-59966" t="-10884" r="-58445" b="-8218"/>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315" t="43902" r="159" b="5177"/>
          <a:stretch>
            <a:fillRect/>
          </a:stretch>
        </p:blipFill>
        <p:spPr>
          <a:xfrm flipH="false" flipV="true">
            <a:off x="0" y="0"/>
            <a:ext cx="18288000" cy="10287000"/>
          </a:xfrm>
          <a:prstGeom prst="rect">
            <a:avLst/>
          </a:prstGeom>
        </p:spPr>
      </p:pic>
      <p:sp>
        <p:nvSpPr>
          <p:cNvPr name="Freeform 3" id="3"/>
          <p:cNvSpPr/>
          <p:nvPr/>
        </p:nvSpPr>
        <p:spPr>
          <a:xfrm flipH="false" flipV="false" rot="0">
            <a:off x="742481" y="2317623"/>
            <a:ext cx="10985744" cy="5931079"/>
          </a:xfrm>
          <a:custGeom>
            <a:avLst/>
            <a:gdLst/>
            <a:ahLst/>
            <a:cxnLst/>
            <a:rect r="r" b="b" t="t" l="l"/>
            <a:pathLst>
              <a:path h="5931079" w="10985744">
                <a:moveTo>
                  <a:pt x="0" y="0"/>
                </a:moveTo>
                <a:lnTo>
                  <a:pt x="10985744" y="0"/>
                </a:lnTo>
                <a:lnTo>
                  <a:pt x="10985744" y="5931079"/>
                </a:lnTo>
                <a:lnTo>
                  <a:pt x="0" y="5931079"/>
                </a:lnTo>
                <a:lnTo>
                  <a:pt x="0" y="0"/>
                </a:lnTo>
                <a:close/>
              </a:path>
            </a:pathLst>
          </a:custGeom>
          <a:blipFill>
            <a:blip r:embed="rId3"/>
            <a:stretch>
              <a:fillRect l="0" t="0" r="0" b="0"/>
            </a:stretch>
          </a:blipFill>
        </p:spPr>
      </p:sp>
      <p:grpSp>
        <p:nvGrpSpPr>
          <p:cNvPr name="Group 4" id="4"/>
          <p:cNvGrpSpPr/>
          <p:nvPr/>
        </p:nvGrpSpPr>
        <p:grpSpPr>
          <a:xfrm rot="0">
            <a:off x="11090017" y="5510269"/>
            <a:ext cx="5947483" cy="1440248"/>
            <a:chOff x="0" y="0"/>
            <a:chExt cx="2727111" cy="660400"/>
          </a:xfrm>
        </p:grpSpPr>
        <p:sp>
          <p:nvSpPr>
            <p:cNvPr name="Freeform 5" id="5"/>
            <p:cNvSpPr/>
            <p:nvPr/>
          </p:nvSpPr>
          <p:spPr>
            <a:xfrm flipH="false" flipV="false" rot="0">
              <a:off x="0" y="0"/>
              <a:ext cx="2727111" cy="660400"/>
            </a:xfrm>
            <a:custGeom>
              <a:avLst/>
              <a:gdLst/>
              <a:ahLst/>
              <a:cxnLst/>
              <a:rect r="r" b="b" t="t" l="l"/>
              <a:pathLst>
                <a:path h="660400" w="2727111">
                  <a:moveTo>
                    <a:pt x="2602651" y="660400"/>
                  </a:moveTo>
                  <a:lnTo>
                    <a:pt x="124460" y="660400"/>
                  </a:lnTo>
                  <a:cubicBezTo>
                    <a:pt x="55880" y="660400"/>
                    <a:pt x="0" y="604520"/>
                    <a:pt x="0" y="535940"/>
                  </a:cubicBezTo>
                  <a:lnTo>
                    <a:pt x="0" y="124460"/>
                  </a:lnTo>
                  <a:cubicBezTo>
                    <a:pt x="0" y="55880"/>
                    <a:pt x="55880" y="0"/>
                    <a:pt x="124460" y="0"/>
                  </a:cubicBezTo>
                  <a:lnTo>
                    <a:pt x="2602651" y="0"/>
                  </a:lnTo>
                  <a:cubicBezTo>
                    <a:pt x="2671231" y="0"/>
                    <a:pt x="2727111" y="55880"/>
                    <a:pt x="2727111" y="124460"/>
                  </a:cubicBezTo>
                  <a:lnTo>
                    <a:pt x="2727111" y="535940"/>
                  </a:lnTo>
                  <a:cubicBezTo>
                    <a:pt x="2727111" y="604520"/>
                    <a:pt x="2671231" y="660400"/>
                    <a:pt x="2602651" y="660400"/>
                  </a:cubicBezTo>
                  <a:close/>
                </a:path>
              </a:pathLst>
            </a:custGeom>
            <a:solidFill>
              <a:srgbClr val="484995"/>
            </a:solidFill>
          </p:spPr>
        </p:sp>
      </p:grpSp>
      <p:grpSp>
        <p:nvGrpSpPr>
          <p:cNvPr name="Group 6" id="6"/>
          <p:cNvGrpSpPr/>
          <p:nvPr/>
        </p:nvGrpSpPr>
        <p:grpSpPr>
          <a:xfrm rot="0">
            <a:off x="11090017" y="7115413"/>
            <a:ext cx="5947483" cy="1440248"/>
            <a:chOff x="0" y="0"/>
            <a:chExt cx="2727111" cy="660400"/>
          </a:xfrm>
        </p:grpSpPr>
        <p:sp>
          <p:nvSpPr>
            <p:cNvPr name="Freeform 7" id="7"/>
            <p:cNvSpPr/>
            <p:nvPr/>
          </p:nvSpPr>
          <p:spPr>
            <a:xfrm flipH="false" flipV="false" rot="0">
              <a:off x="0" y="0"/>
              <a:ext cx="2727111" cy="660400"/>
            </a:xfrm>
            <a:custGeom>
              <a:avLst/>
              <a:gdLst/>
              <a:ahLst/>
              <a:cxnLst/>
              <a:rect r="r" b="b" t="t" l="l"/>
              <a:pathLst>
                <a:path h="660400" w="2727111">
                  <a:moveTo>
                    <a:pt x="2602651" y="660400"/>
                  </a:moveTo>
                  <a:lnTo>
                    <a:pt x="124460" y="660400"/>
                  </a:lnTo>
                  <a:cubicBezTo>
                    <a:pt x="55880" y="660400"/>
                    <a:pt x="0" y="604520"/>
                    <a:pt x="0" y="535940"/>
                  </a:cubicBezTo>
                  <a:lnTo>
                    <a:pt x="0" y="124460"/>
                  </a:lnTo>
                  <a:cubicBezTo>
                    <a:pt x="0" y="55880"/>
                    <a:pt x="55880" y="0"/>
                    <a:pt x="124460" y="0"/>
                  </a:cubicBezTo>
                  <a:lnTo>
                    <a:pt x="2602651" y="0"/>
                  </a:lnTo>
                  <a:cubicBezTo>
                    <a:pt x="2671231" y="0"/>
                    <a:pt x="2727111" y="55880"/>
                    <a:pt x="2727111" y="124460"/>
                  </a:cubicBezTo>
                  <a:lnTo>
                    <a:pt x="2727111" y="535940"/>
                  </a:lnTo>
                  <a:cubicBezTo>
                    <a:pt x="2727111" y="604520"/>
                    <a:pt x="2671231" y="660400"/>
                    <a:pt x="2602651" y="660400"/>
                  </a:cubicBezTo>
                  <a:close/>
                </a:path>
              </a:pathLst>
            </a:custGeom>
            <a:solidFill>
              <a:srgbClr val="484995"/>
            </a:solidFill>
          </p:spPr>
        </p:sp>
      </p:grpSp>
      <p:sp>
        <p:nvSpPr>
          <p:cNvPr name="TextBox 8" id="8"/>
          <p:cNvSpPr txBox="true"/>
          <p:nvPr/>
        </p:nvSpPr>
        <p:spPr>
          <a:xfrm rot="0">
            <a:off x="12660147" y="5956645"/>
            <a:ext cx="4202626" cy="547497"/>
          </a:xfrm>
          <a:prstGeom prst="rect">
            <a:avLst/>
          </a:prstGeom>
        </p:spPr>
        <p:txBody>
          <a:bodyPr anchor="t" rtlCol="false" tIns="0" lIns="0" bIns="0" rIns="0">
            <a:spAutoFit/>
          </a:bodyPr>
          <a:lstStyle/>
          <a:p>
            <a:pPr>
              <a:lnSpc>
                <a:spcPts val="4284"/>
              </a:lnSpc>
            </a:pPr>
            <a:r>
              <a:rPr lang="en-US" sz="3600">
                <a:solidFill>
                  <a:srgbClr val="FFFFFF"/>
                </a:solidFill>
                <a:latin typeface="HK Grotesk Bold"/>
              </a:rPr>
              <a:t>It's Learning!</a:t>
            </a:r>
          </a:p>
        </p:txBody>
      </p:sp>
      <p:sp>
        <p:nvSpPr>
          <p:cNvPr name="TextBox 9" id="9"/>
          <p:cNvSpPr txBox="true"/>
          <p:nvPr/>
        </p:nvSpPr>
        <p:spPr>
          <a:xfrm rot="0">
            <a:off x="12622047" y="7633797"/>
            <a:ext cx="4377353" cy="403479"/>
          </a:xfrm>
          <a:prstGeom prst="rect">
            <a:avLst/>
          </a:prstGeom>
        </p:spPr>
        <p:txBody>
          <a:bodyPr anchor="t" rtlCol="false" tIns="0" lIns="0" bIns="0" rIns="0">
            <a:spAutoFit/>
          </a:bodyPr>
          <a:lstStyle/>
          <a:p>
            <a:pPr>
              <a:lnSpc>
                <a:spcPts val="3212"/>
              </a:lnSpc>
            </a:pPr>
            <a:r>
              <a:rPr lang="en-US" sz="2699">
                <a:solidFill>
                  <a:srgbClr val="FFFFFF"/>
                </a:solidFill>
                <a:latin typeface="HK Grotesk Bold"/>
              </a:rPr>
              <a:t>Room for improvement!</a:t>
            </a:r>
          </a:p>
        </p:txBody>
      </p:sp>
      <p:grpSp>
        <p:nvGrpSpPr>
          <p:cNvPr name="Group 10" id="10"/>
          <p:cNvGrpSpPr/>
          <p:nvPr/>
        </p:nvGrpSpPr>
        <p:grpSpPr>
          <a:xfrm rot="0">
            <a:off x="11559457" y="7408627"/>
            <a:ext cx="872363" cy="872363"/>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6E2FF"/>
            </a:solidFill>
          </p:spPr>
        </p:sp>
      </p:grpSp>
      <p:grpSp>
        <p:nvGrpSpPr>
          <p:cNvPr name="Group 12" id="12"/>
          <p:cNvGrpSpPr/>
          <p:nvPr/>
        </p:nvGrpSpPr>
        <p:grpSpPr>
          <a:xfrm rot="0">
            <a:off x="11559457" y="5803483"/>
            <a:ext cx="872363" cy="872363"/>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TextBox 14" id="14"/>
          <p:cNvSpPr txBox="true"/>
          <p:nvPr/>
        </p:nvSpPr>
        <p:spPr>
          <a:xfrm rot="0">
            <a:off x="11616971" y="5983125"/>
            <a:ext cx="757333" cy="522605"/>
          </a:xfrm>
          <a:prstGeom prst="rect">
            <a:avLst/>
          </a:prstGeom>
        </p:spPr>
        <p:txBody>
          <a:bodyPr anchor="t" rtlCol="false" tIns="0" lIns="0" bIns="0" rIns="0">
            <a:spAutoFit/>
          </a:bodyPr>
          <a:lstStyle/>
          <a:p>
            <a:pPr algn="ctr">
              <a:lnSpc>
                <a:spcPts val="4060"/>
              </a:lnSpc>
            </a:pPr>
            <a:r>
              <a:rPr lang="en-US" sz="3500">
                <a:solidFill>
                  <a:srgbClr val="FFFFFF"/>
                </a:solidFill>
                <a:latin typeface="HK Grotesk Bold"/>
              </a:rPr>
              <a:t>1</a:t>
            </a:r>
          </a:p>
        </p:txBody>
      </p:sp>
      <p:sp>
        <p:nvSpPr>
          <p:cNvPr name="TextBox 15" id="15"/>
          <p:cNvSpPr txBox="true"/>
          <p:nvPr/>
        </p:nvSpPr>
        <p:spPr>
          <a:xfrm rot="0">
            <a:off x="11616971" y="7588268"/>
            <a:ext cx="757333" cy="522605"/>
          </a:xfrm>
          <a:prstGeom prst="rect">
            <a:avLst/>
          </a:prstGeom>
        </p:spPr>
        <p:txBody>
          <a:bodyPr anchor="t" rtlCol="false" tIns="0" lIns="0" bIns="0" rIns="0">
            <a:spAutoFit/>
          </a:bodyPr>
          <a:lstStyle/>
          <a:p>
            <a:pPr algn="ctr">
              <a:lnSpc>
                <a:spcPts val="4060"/>
              </a:lnSpc>
            </a:pPr>
            <a:r>
              <a:rPr lang="en-US" sz="3500">
                <a:solidFill>
                  <a:srgbClr val="FFFFFF"/>
                </a:solidFill>
                <a:latin typeface="HK Grotesk Bold"/>
              </a:rPr>
              <a:t>2</a:t>
            </a:r>
          </a:p>
        </p:txBody>
      </p:sp>
      <p:sp>
        <p:nvSpPr>
          <p:cNvPr name="TextBox 16" id="16"/>
          <p:cNvSpPr txBox="true"/>
          <p:nvPr/>
        </p:nvSpPr>
        <p:spPr>
          <a:xfrm rot="0">
            <a:off x="12127350" y="3738918"/>
            <a:ext cx="5474473" cy="1294130"/>
          </a:xfrm>
          <a:prstGeom prst="rect">
            <a:avLst/>
          </a:prstGeom>
        </p:spPr>
        <p:txBody>
          <a:bodyPr anchor="t" rtlCol="false" tIns="0" lIns="0" bIns="0" rIns="0">
            <a:spAutoFit/>
          </a:bodyPr>
          <a:lstStyle/>
          <a:p>
            <a:pPr algn="just">
              <a:lnSpc>
                <a:spcPts val="10119"/>
              </a:lnSpc>
            </a:pPr>
            <a:r>
              <a:rPr lang="en-US" sz="8799">
                <a:solidFill>
                  <a:srgbClr val="FFFFFF"/>
                </a:solidFill>
                <a:latin typeface="HK Grotesk Bold"/>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DAFpDLW5cLY</dc:identifier>
  <dcterms:modified xsi:type="dcterms:W3CDTF">2011-08-01T06:04:30Z</dcterms:modified>
  <cp:revision>1</cp:revision>
  <dc:title>LLM</dc:title>
</cp:coreProperties>
</file>